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Inter SemiBold"/>
      <p:regular r:id="rId16"/>
      <p:bold r:id="rId17"/>
    </p:embeddedFont>
    <p:embeddedFont>
      <p:font typeface="Inter"/>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hiAZ7VAl41p8wefrzvdsPGkGH6P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Juliette Pasquereau"/>
  <p:cmAuthor clrIdx="1" id="1" initials="" lastIdx="2" name="Chakib Douad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nterSemiBold-bold.fntdata"/><Relationship Id="rId16" Type="http://schemas.openxmlformats.org/officeDocument/2006/relationships/font" Target="fonts/InterSemiBold-regular.fntdata"/><Relationship Id="rId5" Type="http://schemas.openxmlformats.org/officeDocument/2006/relationships/notesMaster" Target="notesMasters/notesMaster1.xml"/><Relationship Id="rId19" Type="http://schemas.openxmlformats.org/officeDocument/2006/relationships/font" Target="fonts/Inter-bold.fntdata"/><Relationship Id="rId6" Type="http://schemas.openxmlformats.org/officeDocument/2006/relationships/slide" Target="slides/slide1.xml"/><Relationship Id="rId18" Type="http://schemas.openxmlformats.org/officeDocument/2006/relationships/font" Target="fonts/Inter-regular.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23T12:36:25.713">
    <p:pos x="6000" y="0"/>
    <p:text>Juliette</p:text>
    <p:extLst>
      <p:ext uri="{C676402C-5697-4E1C-873F-D02D1690AC5C}">
        <p15:threadingInfo timeZoneBias="0"/>
      </p:ext>
      <p:ext uri="http://customooxmlschemas.google.com/">
        <go:slidesCustomData xmlns:go="http://customooxmlschemas.google.com/" commentPostId="AAAAzrTZajw"/>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6-23T12:36:33.732">
    <p:pos x="6000" y="0"/>
    <p:text>Juliette</p:text>
    <p:extLst>
      <p:ext uri="{C676402C-5697-4E1C-873F-D02D1690AC5C}">
        <p15:threadingInfo timeZoneBias="0"/>
      </p:ext>
      <p:ext uri="http://customooxmlschemas.google.com/">
        <go:slidesCustomData xmlns:go="http://customooxmlschemas.google.com/" commentPostId="AAAAzrd90y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6-23T14:54:11.225">
    <p:pos x="6000" y="0"/>
    <p:text>Karina</p:text>
    <p:extLst>
      <p:ext uri="{C676402C-5697-4E1C-873F-D02D1690AC5C}">
        <p15:threadingInfo timeZoneBias="0"/>
      </p:ext>
      <p:ext uri="http://customooxmlschemas.google.com/">
        <go:slidesCustomData xmlns:go="http://customooxmlschemas.google.com/" commentPostId="AAAAzrd90z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6-24T18:46:34.327">
    <p:pos x="6000" y="0"/>
    <p:text>présentation des résultats du meilleur modele ? matrice de confusion ?</p:text>
    <p:extLst>
      <p:ext uri="{C676402C-5697-4E1C-873F-D02D1690AC5C}">
        <p15:threadingInfo timeZoneBias="0"/>
      </p:ext>
      <p:ext uri="http://customooxmlschemas.google.com/">
        <go:slidesCustomData xmlns:go="http://customooxmlschemas.google.com/" commentPostId="AAAAr6iETDI"/>
      </p:ext>
    </p:extLst>
  </p:cm>
  <p:cm authorId="0" idx="4" dt="2023-06-23T12:36:56.204">
    <p:pos x="6000" y="100"/>
    <p:text>Iheb</p:text>
    <p:extLst>
      <p:ext uri="{C676402C-5697-4E1C-873F-D02D1690AC5C}">
        <p15:threadingInfo timeZoneBias="0"/>
      </p:ext>
      <p:ext uri="http://customooxmlschemas.google.com/">
        <go:slidesCustomData xmlns:go="http://customooxmlschemas.google.com/" commentPostId="AAAAzrd90y4"/>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6-24T18:39:38.396">
    <p:pos x="6000" y="0"/>
    <p:text>reconnaissance des viandes et poissons ?</p:text>
    <p:extLst>
      <p:ext uri="{C676402C-5697-4E1C-873F-D02D1690AC5C}">
        <p15:threadingInfo timeZoneBias="0"/>
      </p:ext>
      <p:ext uri="http://customooxmlschemas.google.com/">
        <go:slidesCustomData xmlns:go="http://customooxmlschemas.google.com/" commentPostId="AAAAr6iETDE"/>
      </p:ext>
    </p:extLst>
  </p:cm>
  <p:cm authorId="0" idx="5" dt="2023-06-23T12:37:01.102">
    <p:pos x="6000" y="100"/>
    <p:text>Karina</p:text>
    <p:extLst>
      <p:ext uri="{C676402C-5697-4E1C-873F-D02D1690AC5C}">
        <p15:threadingInfo timeZoneBias="0"/>
      </p:ext>
      <p:ext uri="http://customooxmlschemas.google.com/">
        <go:slidesCustomData xmlns:go="http://customooxmlschemas.google.com/" commentPostId="AAAAzrd90z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499a440c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5499a440c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Nous allons désormais passer aux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404a282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5404a282c1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Frédéric : 20 ans d’expérience en Digital, intervient dans les projets digitaux institutionnels et commerciaux</a:t>
            </a:r>
            <a:endParaRPr/>
          </a:p>
          <a:p>
            <a:pPr indent="0" lvl="0" marL="0" rtl="0" algn="l">
              <a:lnSpc>
                <a:spcPct val="100000"/>
              </a:lnSpc>
              <a:spcBef>
                <a:spcPts val="0"/>
              </a:spcBef>
              <a:spcAft>
                <a:spcPts val="0"/>
              </a:spcAft>
              <a:buSzPts val="1100"/>
              <a:buNone/>
            </a:pPr>
            <a:r>
              <a:rPr lang="fr"/>
              <a:t>Karina  </a:t>
            </a:r>
            <a:r>
              <a:rPr lang="fr">
                <a:solidFill>
                  <a:schemeClr val="dk1"/>
                </a:solidFill>
              </a:rPr>
              <a:t>est une spécialiste du marché de l’art et une entrepreneuse.</a:t>
            </a:r>
            <a:endParaRPr/>
          </a:p>
          <a:p>
            <a:pPr indent="0" lvl="0" marL="0" rtl="0" algn="l">
              <a:lnSpc>
                <a:spcPct val="100000"/>
              </a:lnSpc>
              <a:spcBef>
                <a:spcPts val="0"/>
              </a:spcBef>
              <a:spcAft>
                <a:spcPts val="0"/>
              </a:spcAft>
              <a:buSzPts val="1100"/>
              <a:buNone/>
            </a:pPr>
            <a:r>
              <a:rPr lang="fr"/>
              <a:t>Iheb : </a:t>
            </a:r>
            <a:endParaRPr/>
          </a:p>
          <a:p>
            <a:pPr indent="0" lvl="0" marL="0" rtl="0" algn="l">
              <a:lnSpc>
                <a:spcPct val="100000"/>
              </a:lnSpc>
              <a:spcBef>
                <a:spcPts val="0"/>
              </a:spcBef>
              <a:spcAft>
                <a:spcPts val="0"/>
              </a:spcAft>
              <a:buSzPts val="1100"/>
              <a:buNone/>
            </a:pPr>
            <a:r>
              <a:rPr lang="fr"/>
              <a:t>Chakib :</a:t>
            </a:r>
            <a:endParaRPr/>
          </a:p>
          <a:p>
            <a:pPr indent="0" lvl="0" marL="0" rtl="0" algn="l">
              <a:lnSpc>
                <a:spcPct val="100000"/>
              </a:lnSpc>
              <a:spcBef>
                <a:spcPts val="0"/>
              </a:spcBef>
              <a:spcAft>
                <a:spcPts val="0"/>
              </a:spcAft>
              <a:buSzPts val="1100"/>
              <a:buNone/>
            </a:pPr>
            <a:r>
              <a:rPr lang="fr"/>
              <a:t>Juliette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Pitch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499a440c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5499a440ca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499a440ca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5499a440ca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Nous avons comparé ces différents modèles pour exploiter le meilleur.</a:t>
            </a:r>
            <a:endParaRPr/>
          </a:p>
          <a:p>
            <a:pPr indent="0" lvl="0" marL="0" rtl="0" algn="l">
              <a:lnSpc>
                <a:spcPct val="100000"/>
              </a:lnSpc>
              <a:spcBef>
                <a:spcPts val="0"/>
              </a:spcBef>
              <a:spcAft>
                <a:spcPts val="0"/>
              </a:spcAft>
              <a:buSzPts val="1100"/>
              <a:buNone/>
            </a:pPr>
            <a:r>
              <a:rPr lang="fr"/>
              <a:t>Le modèle YOLO a un avantage sur les autres modèles car il permet d’identifier et de compter plusieurs ingrédients dans la meme photo.</a:t>
            </a:r>
            <a:endParaRPr/>
          </a:p>
          <a:p>
            <a:pPr indent="0" lvl="0" marL="0" rtl="0" algn="l">
              <a:lnSpc>
                <a:spcPct val="100000"/>
              </a:lnSpc>
              <a:spcBef>
                <a:spcPts val="0"/>
              </a:spcBef>
              <a:spcAft>
                <a:spcPts val="0"/>
              </a:spcAft>
              <a:buSzPts val="1100"/>
              <a:buNone/>
            </a:pPr>
            <a:r>
              <a:rPr lang="fr"/>
              <a:t>Le souci, c’était que nous ne pouvions pas étudier YOLO avec le jeu de photos d’entrainement qu’on avait trouvé sur le site de Kaggle.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Pourquoi ?</a:t>
            </a:r>
            <a:endParaRPr/>
          </a:p>
          <a:p>
            <a:pPr indent="0" lvl="0" marL="0" rtl="0" algn="l">
              <a:lnSpc>
                <a:spcPct val="100000"/>
              </a:lnSpc>
              <a:spcBef>
                <a:spcPts val="0"/>
              </a:spcBef>
              <a:spcAft>
                <a:spcPts val="0"/>
              </a:spcAft>
              <a:buSzPts val="1100"/>
              <a:buNone/>
            </a:pPr>
            <a:r>
              <a:rPr lang="fr"/>
              <a:t>Parce que nous n’avions que des photos.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Or, YOLO a besoin d’une description de chaque image pour s'entraîner à détecter :</a:t>
            </a:r>
            <a:endParaRPr/>
          </a:p>
          <a:p>
            <a:pPr indent="-298450" lvl="0" marL="457200" rtl="0" algn="l">
              <a:lnSpc>
                <a:spcPct val="100000"/>
              </a:lnSpc>
              <a:spcBef>
                <a:spcPts val="0"/>
              </a:spcBef>
              <a:spcAft>
                <a:spcPts val="0"/>
              </a:spcAft>
              <a:buSzPts val="1100"/>
              <a:buChar char="●"/>
            </a:pPr>
            <a:r>
              <a:rPr lang="fr"/>
              <a:t>Les ingrédients présents dans cette photo</a:t>
            </a:r>
            <a:endParaRPr/>
          </a:p>
          <a:p>
            <a:pPr indent="-298450" lvl="0" marL="457200" rtl="0" algn="l">
              <a:lnSpc>
                <a:spcPct val="100000"/>
              </a:lnSpc>
              <a:spcBef>
                <a:spcPts val="0"/>
              </a:spcBef>
              <a:spcAft>
                <a:spcPts val="0"/>
              </a:spcAft>
              <a:buSzPts val="1100"/>
              <a:buChar char="●"/>
            </a:pPr>
            <a:r>
              <a:rPr lang="fr"/>
              <a:t>et la localisation de chacun de ces ingrédients sur cette photo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La localisation représente un entraînement obligatoire pour réussir la détection dans une image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Nous avons alors développé un programme qui nous a permis de générer des photos aléatoires ainsi que leur fichier descriptif.</a:t>
            </a:r>
            <a:endParaRPr/>
          </a:p>
          <a:p>
            <a:pPr indent="0" lvl="0" marL="0" rtl="0" algn="l">
              <a:lnSpc>
                <a:spcPct val="100000"/>
              </a:lnSpc>
              <a:spcBef>
                <a:spcPts val="0"/>
              </a:spcBef>
              <a:spcAft>
                <a:spcPts val="0"/>
              </a:spcAft>
              <a:buSzPts val="1100"/>
              <a:buNone/>
            </a:pPr>
            <a:r>
              <a:rPr lang="fr"/>
              <a:t>De cette manière, nous avons pu réaliser un dataset sur-mesure et compatible avec YOLO en matière de détection.</a:t>
            </a:r>
            <a:br>
              <a:rPr lang="fr"/>
            </a:br>
            <a:br>
              <a:rPr lang="fr"/>
            </a:br>
            <a:r>
              <a:rPr lang="fr"/>
              <a:t>Pour cet entraînement, le dataset représente :</a:t>
            </a:r>
            <a:endParaRPr/>
          </a:p>
          <a:p>
            <a:pPr indent="-298450" lvl="0" marL="457200" rtl="0" algn="l">
              <a:lnSpc>
                <a:spcPct val="100000"/>
              </a:lnSpc>
              <a:spcBef>
                <a:spcPts val="0"/>
              </a:spcBef>
              <a:spcAft>
                <a:spcPts val="0"/>
              </a:spcAft>
              <a:buSzPts val="1100"/>
              <a:buChar char="-"/>
            </a:pPr>
            <a:r>
              <a:rPr lang="fr">
                <a:solidFill>
                  <a:schemeClr val="dk1"/>
                </a:solidFill>
              </a:rPr>
              <a:t>70 000</a:t>
            </a:r>
            <a:r>
              <a:rPr lang="fr"/>
              <a:t> images aléatoires</a:t>
            </a:r>
            <a:endParaRPr/>
          </a:p>
          <a:p>
            <a:pPr indent="-298450" lvl="0" marL="457200" rtl="0" algn="l">
              <a:lnSpc>
                <a:spcPct val="100000"/>
              </a:lnSpc>
              <a:spcBef>
                <a:spcPts val="0"/>
              </a:spcBef>
              <a:spcAft>
                <a:spcPts val="0"/>
              </a:spcAft>
              <a:buSzPts val="1100"/>
              <a:buChar char="-"/>
            </a:pPr>
            <a:r>
              <a:rPr lang="fr"/>
              <a:t>et autant de fichiers descriptifs.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Cela nous a permis de tester le modèle YOLO et d’en voir les opportunités.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D’ailleurs, c’est l’une des pistes d’amélioration que nous avons identifées</a:t>
            </a:r>
            <a:endParaRPr/>
          </a:p>
          <a:p>
            <a:pPr indent="0" lvl="0" marL="0" rtl="0" algn="l">
              <a:lnSpc>
                <a:spcPct val="100000"/>
              </a:lnSpc>
              <a:spcBef>
                <a:spcPts val="0"/>
              </a:spcBef>
              <a:spcAft>
                <a:spcPts val="0"/>
              </a:spcAft>
              <a:buSzPts val="1100"/>
              <a:buNone/>
            </a:pPr>
            <a:r>
              <a:rPr lang="fr"/>
              <a:t>Le modèle YOLO pour la reconnaissance vidéo</a:t>
            </a:r>
            <a:endParaRPr/>
          </a:p>
          <a:p>
            <a:pPr indent="0" lvl="0" marL="0" rtl="0" algn="l">
              <a:lnSpc>
                <a:spcPct val="100000"/>
              </a:lnSpc>
              <a:spcBef>
                <a:spcPts val="0"/>
              </a:spcBef>
              <a:spcAft>
                <a:spcPts val="0"/>
              </a:spcAft>
              <a:buSzPts val="1100"/>
              <a:buNone/>
            </a:pPr>
            <a:r>
              <a:rPr lang="fr"/>
              <a:t>Mais pas seulement.</a:t>
            </a:r>
            <a:endParaRPr/>
          </a:p>
          <a:p>
            <a:pPr indent="0" lvl="0" marL="0" rtl="0" algn="l">
              <a:lnSpc>
                <a:spcPct val="100000"/>
              </a:lnSpc>
              <a:spcBef>
                <a:spcPts val="0"/>
              </a:spcBef>
              <a:spcAft>
                <a:spcPts val="0"/>
              </a:spcAft>
              <a:buSzPts val="1100"/>
              <a:buNone/>
            </a:pPr>
            <a:r>
              <a:rPr lang="fr"/>
              <a:t> </a:t>
            </a:r>
            <a:endParaRPr/>
          </a:p>
          <a:p>
            <a:pPr indent="0" lvl="0" marL="0" rtl="0" algn="l">
              <a:lnSpc>
                <a:spcPct val="100000"/>
              </a:lnSpc>
              <a:spcBef>
                <a:spcPts val="0"/>
              </a:spcBef>
              <a:spcAft>
                <a:spcPts val="0"/>
              </a:spcAft>
              <a:buSzPts val="1100"/>
              <a:buNone/>
            </a:pPr>
            <a:r>
              <a:rPr lang="fr"/>
              <a:t>Pour aller jusqu’au bout de la démarche « anti-gaspillage », le réfrigérateur doit devenir intelligent.</a:t>
            </a:r>
            <a:endParaRPr/>
          </a:p>
          <a:p>
            <a:pPr indent="0" lvl="0" marL="0" rtl="0" algn="l">
              <a:lnSpc>
                <a:spcPct val="100000"/>
              </a:lnSpc>
              <a:spcBef>
                <a:spcPts val="0"/>
              </a:spcBef>
              <a:spcAft>
                <a:spcPts val="0"/>
              </a:spcAft>
              <a:buSzPts val="1100"/>
              <a:buNone/>
            </a:pPr>
            <a:r>
              <a:rPr lang="fr"/>
              <a:t>Les objets connectés peuvent produire de la data et assurer le suivi de la conservation des ingrédients.</a:t>
            </a:r>
            <a:endParaRPr/>
          </a:p>
          <a:p>
            <a:pPr indent="0" lvl="0" marL="0" rtl="0" algn="l">
              <a:lnSpc>
                <a:spcPct val="100000"/>
              </a:lnSpc>
              <a:spcBef>
                <a:spcPts val="0"/>
              </a:spcBef>
              <a:spcAft>
                <a:spcPts val="0"/>
              </a:spcAft>
              <a:buSzPts val="1100"/>
              <a:buNone/>
            </a:pPr>
            <a:r>
              <a:rPr lang="fr"/>
              <a:t>Par exemple, un objet connecté qui permet de mesurer la dégradation des ingrédients dans le frigidaire ou encore de conseiller un meilleur emplacement dans le frigo pour mieux conserver les légumes.</a:t>
            </a:r>
            <a:endParaRPr/>
          </a:p>
          <a:p>
            <a:pPr indent="0" lvl="0" marL="0" rtl="0" algn="l">
              <a:lnSpc>
                <a:spcPct val="100000"/>
              </a:lnSpc>
              <a:spcBef>
                <a:spcPts val="0"/>
              </a:spcBef>
              <a:spcAft>
                <a:spcPts val="0"/>
              </a:spcAft>
              <a:buSzPts val="1100"/>
              <a:buNone/>
            </a:pPr>
            <a:r>
              <a:rPr lang="fr"/>
              <a:t>Ce sont des pistes de développement.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Dans cette optique, une des voies les plus intéressantes serait de travailler directement avec les industriels pour fabriquer des équipements ménagers intelligents.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52b0ca2e1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52b0ca2e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Cette présentation est désormais terminée.</a:t>
            </a:r>
            <a:endParaRPr/>
          </a:p>
          <a:p>
            <a:pPr indent="0" lvl="0" marL="0" rtl="0" algn="l">
              <a:lnSpc>
                <a:spcPct val="100000"/>
              </a:lnSpc>
              <a:spcBef>
                <a:spcPts val="0"/>
              </a:spcBef>
              <a:spcAft>
                <a:spcPts val="0"/>
              </a:spcAft>
              <a:buSzPts val="1100"/>
              <a:buNone/>
            </a:pPr>
            <a:r>
              <a:rPr lang="fr"/>
              <a:t>Avant de passer aux questions, les PADAWANS que nous sommes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souhaitent  remercier toute l’équipe des Maitres et Chevaliers Jedha.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0.png"/><Relationship Id="rId13" Type="http://schemas.openxmlformats.org/officeDocument/2006/relationships/image" Target="../media/image6.jpg"/><Relationship Id="rId12"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6.png"/><Relationship Id="rId9" Type="http://schemas.openxmlformats.org/officeDocument/2006/relationships/image" Target="../media/image17.png"/><Relationship Id="rId15" Type="http://schemas.openxmlformats.org/officeDocument/2006/relationships/image" Target="../media/image11.png"/><Relationship Id="rId1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2.jpg"/><Relationship Id="rId7" Type="http://schemas.openxmlformats.org/officeDocument/2006/relationships/image" Target="../media/image4.jpg"/><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4.png"/><Relationship Id="rId5" Type="http://schemas.openxmlformats.org/officeDocument/2006/relationships/hyperlink" Target="http://drive.google.com/file/d/1xDlXZJcL2JBI24SYm0WLDAjX_9eXEugL/view" TargetMode="External"/><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8.png"/><Relationship Id="rId13" Type="http://schemas.openxmlformats.org/officeDocument/2006/relationships/image" Target="../media/image14.png"/><Relationship Id="rId12"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38.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1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0.jpg"/><Relationship Id="rId8"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1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35.png"/><Relationship Id="rId6"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DAD2"/>
        </a:solid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1718100" y="866768"/>
            <a:ext cx="6478200" cy="61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2100">
                <a:solidFill>
                  <a:srgbClr val="0E3449"/>
                </a:solidFill>
                <a:latin typeface="Inter"/>
                <a:ea typeface="Inter"/>
                <a:cs typeface="Inter"/>
                <a:sym typeface="Inter"/>
              </a:rPr>
              <a:t>Your Tech Bootcamp</a:t>
            </a:r>
            <a:endParaRPr sz="2100">
              <a:solidFill>
                <a:srgbClr val="0E3449"/>
              </a:solidFill>
              <a:latin typeface="Inter"/>
              <a:ea typeface="Inter"/>
              <a:cs typeface="Inter"/>
              <a:sym typeface="Inter"/>
            </a:endParaRPr>
          </a:p>
        </p:txBody>
      </p:sp>
      <p:pic>
        <p:nvPicPr>
          <p:cNvPr id="55" name="Google Shape;55;p1"/>
          <p:cNvPicPr preferRelativeResize="0"/>
          <p:nvPr/>
        </p:nvPicPr>
        <p:blipFill rotWithShape="1">
          <a:blip r:embed="rId3">
            <a:alphaModFix/>
          </a:blip>
          <a:srcRect b="0" l="0" r="0" t="0"/>
          <a:stretch/>
        </p:blipFill>
        <p:spPr>
          <a:xfrm>
            <a:off x="844500" y="795925"/>
            <a:ext cx="721025" cy="759375"/>
          </a:xfrm>
          <a:prstGeom prst="rect">
            <a:avLst/>
          </a:prstGeom>
          <a:noFill/>
          <a:ln>
            <a:noFill/>
          </a:ln>
        </p:spPr>
      </p:pic>
      <p:sp>
        <p:nvSpPr>
          <p:cNvPr id="56" name="Google Shape;56;p1"/>
          <p:cNvSpPr txBox="1"/>
          <p:nvPr>
            <p:ph type="ctrTitle"/>
          </p:nvPr>
        </p:nvSpPr>
        <p:spPr>
          <a:xfrm>
            <a:off x="844500" y="2225275"/>
            <a:ext cx="7271700" cy="92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4000">
                <a:solidFill>
                  <a:srgbClr val="0E3449"/>
                </a:solidFill>
                <a:latin typeface="Inter SemiBold"/>
                <a:ea typeface="Inter SemiBold"/>
                <a:cs typeface="Inter SemiBold"/>
                <a:sym typeface="Inter SemiBold"/>
              </a:rPr>
              <a:t>Block 6 : Projet final </a:t>
            </a:r>
            <a:r>
              <a:rPr lang="fr" sz="4000">
                <a:solidFill>
                  <a:srgbClr val="0E3449"/>
                </a:solidFill>
                <a:latin typeface="Inter SemiBold"/>
                <a:ea typeface="Inter SemiBold"/>
                <a:cs typeface="Inter SemiBold"/>
                <a:sym typeface="Inter SemiBold"/>
              </a:rPr>
              <a:t>SAVE</a:t>
            </a:r>
            <a:endParaRPr sz="4000">
              <a:solidFill>
                <a:srgbClr val="0E3449"/>
              </a:solidFill>
              <a:latin typeface="Inter SemiBold"/>
              <a:ea typeface="Inter SemiBold"/>
              <a:cs typeface="Inter SemiBold"/>
              <a:sym typeface="Inter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176" name="Shape 176"/>
        <p:cNvGrpSpPr/>
        <p:nvPr/>
      </p:nvGrpSpPr>
      <p:grpSpPr>
        <a:xfrm>
          <a:off x="0" y="0"/>
          <a:ext cx="0" cy="0"/>
          <a:chOff x="0" y="0"/>
          <a:chExt cx="0" cy="0"/>
        </a:xfrm>
      </p:grpSpPr>
      <p:sp>
        <p:nvSpPr>
          <p:cNvPr id="177" name="Google Shape;177;g25499a440ca_0_17"/>
          <p:cNvSpPr txBox="1"/>
          <p:nvPr>
            <p:ph idx="4294967295" type="ctrTitle"/>
          </p:nvPr>
        </p:nvSpPr>
        <p:spPr>
          <a:xfrm>
            <a:off x="1089725" y="1970775"/>
            <a:ext cx="6269100" cy="69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5200" u="none" cap="none" strike="noStrike">
                <a:solidFill>
                  <a:srgbClr val="0E3449"/>
                </a:solidFill>
                <a:latin typeface="Inter SemiBold"/>
                <a:ea typeface="Inter SemiBold"/>
                <a:cs typeface="Inter SemiBold"/>
                <a:sym typeface="Inter SemiBold"/>
              </a:rPr>
              <a:t>Questions ?</a:t>
            </a:r>
            <a:endParaRPr b="0" i="0" sz="5200" u="none" cap="none" strike="noStrike">
              <a:solidFill>
                <a:srgbClr val="0E3449"/>
              </a:solidFill>
              <a:latin typeface="Inter SemiBold"/>
              <a:ea typeface="Inter SemiBold"/>
              <a:cs typeface="Inter SemiBold"/>
              <a:sym typeface="Inter SemiBold"/>
            </a:endParaRPr>
          </a:p>
        </p:txBody>
      </p:sp>
      <p:pic>
        <p:nvPicPr>
          <p:cNvPr id="178" name="Google Shape;178;g25499a440ca_0_17"/>
          <p:cNvPicPr preferRelativeResize="0"/>
          <p:nvPr/>
        </p:nvPicPr>
        <p:blipFill rotWithShape="1">
          <a:blip r:embed="rId3">
            <a:alphaModFix/>
          </a:blip>
          <a:srcRect b="0" l="0" r="0" t="0"/>
          <a:stretch/>
        </p:blipFill>
        <p:spPr>
          <a:xfrm>
            <a:off x="3918625" y="3006625"/>
            <a:ext cx="4599299" cy="2136876"/>
          </a:xfrm>
          <a:prstGeom prst="rect">
            <a:avLst/>
          </a:prstGeom>
          <a:noFill/>
          <a:ln>
            <a:noFill/>
          </a:ln>
        </p:spPr>
      </p:pic>
      <p:pic>
        <p:nvPicPr>
          <p:cNvPr id="179" name="Google Shape;179;g25499a440ca_0_17"/>
          <p:cNvPicPr preferRelativeResize="0"/>
          <p:nvPr/>
        </p:nvPicPr>
        <p:blipFill rotWithShape="1">
          <a:blip r:embed="rId4">
            <a:alphaModFix/>
          </a:blip>
          <a:srcRect b="0" l="0" r="0" t="0"/>
          <a:stretch/>
        </p:blipFill>
        <p:spPr>
          <a:xfrm>
            <a:off x="1232375" y="915775"/>
            <a:ext cx="797425" cy="83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g25404a282c1_0_65"/>
          <p:cNvPicPr preferRelativeResize="0"/>
          <p:nvPr/>
        </p:nvPicPr>
        <p:blipFill rotWithShape="1">
          <a:blip r:embed="rId4">
            <a:alphaModFix/>
          </a:blip>
          <a:srcRect b="0" l="0" r="30771" t="0"/>
          <a:stretch/>
        </p:blipFill>
        <p:spPr>
          <a:xfrm>
            <a:off x="223950" y="744713"/>
            <a:ext cx="5627075" cy="3654076"/>
          </a:xfrm>
          <a:prstGeom prst="rect">
            <a:avLst/>
          </a:prstGeom>
          <a:noFill/>
          <a:ln>
            <a:noFill/>
          </a:ln>
        </p:spPr>
      </p:pic>
      <p:sp>
        <p:nvSpPr>
          <p:cNvPr id="62" name="Google Shape;62;g25404a282c1_0_65"/>
          <p:cNvSpPr/>
          <p:nvPr/>
        </p:nvSpPr>
        <p:spPr>
          <a:xfrm>
            <a:off x="5500" y="-17775"/>
            <a:ext cx="3335400" cy="12024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25404a282c1_0_65"/>
          <p:cNvSpPr txBox="1"/>
          <p:nvPr>
            <p:ph type="title"/>
          </p:nvPr>
        </p:nvSpPr>
        <p:spPr>
          <a:xfrm>
            <a:off x="716550" y="385575"/>
            <a:ext cx="2513100" cy="66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fr" sz="2400">
                <a:solidFill>
                  <a:srgbClr val="015955"/>
                </a:solidFill>
                <a:latin typeface="Inter"/>
                <a:ea typeface="Inter"/>
                <a:cs typeface="Inter"/>
                <a:sym typeface="Inter"/>
              </a:rPr>
              <a:t>L’équipe</a:t>
            </a:r>
            <a:endParaRPr sz="2400">
              <a:solidFill>
                <a:srgbClr val="015955"/>
              </a:solidFill>
              <a:latin typeface="Inter"/>
              <a:ea typeface="Inter"/>
              <a:cs typeface="Inter"/>
              <a:sym typeface="Inter"/>
            </a:endParaRPr>
          </a:p>
        </p:txBody>
      </p:sp>
      <p:pic>
        <p:nvPicPr>
          <p:cNvPr id="64" name="Google Shape;64;g25404a282c1_0_65"/>
          <p:cNvPicPr preferRelativeResize="0"/>
          <p:nvPr/>
        </p:nvPicPr>
        <p:blipFill rotWithShape="1">
          <a:blip r:embed="rId5">
            <a:alphaModFix/>
          </a:blip>
          <a:srcRect b="0" l="0" r="0" t="0"/>
          <a:stretch/>
        </p:blipFill>
        <p:spPr>
          <a:xfrm>
            <a:off x="463375" y="482852"/>
            <a:ext cx="576900" cy="385904"/>
          </a:xfrm>
          <a:prstGeom prst="rect">
            <a:avLst/>
          </a:prstGeom>
          <a:noFill/>
          <a:ln>
            <a:noFill/>
          </a:ln>
        </p:spPr>
      </p:pic>
      <p:sp>
        <p:nvSpPr>
          <p:cNvPr id="65" name="Google Shape;65;g25404a282c1_0_65"/>
          <p:cNvSpPr txBox="1"/>
          <p:nvPr/>
        </p:nvSpPr>
        <p:spPr>
          <a:xfrm>
            <a:off x="6093563" y="1001175"/>
            <a:ext cx="1454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Karina Popova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Marseille </a:t>
            </a:r>
            <a:endParaRPr b="0" i="0" sz="1400" u="none" cap="none" strike="noStrike">
              <a:solidFill>
                <a:srgbClr val="000000"/>
              </a:solidFill>
              <a:latin typeface="Arial"/>
              <a:ea typeface="Arial"/>
              <a:cs typeface="Arial"/>
              <a:sym typeface="Arial"/>
            </a:endParaRPr>
          </a:p>
        </p:txBody>
      </p:sp>
      <p:pic>
        <p:nvPicPr>
          <p:cNvPr id="66" name="Google Shape;66;g25404a282c1_0_65"/>
          <p:cNvPicPr preferRelativeResize="0"/>
          <p:nvPr/>
        </p:nvPicPr>
        <p:blipFill rotWithShape="1">
          <a:blip r:embed="rId6">
            <a:alphaModFix/>
          </a:blip>
          <a:srcRect b="0" l="0" r="0" t="0"/>
          <a:stretch/>
        </p:blipFill>
        <p:spPr>
          <a:xfrm>
            <a:off x="6415521" y="170513"/>
            <a:ext cx="810805" cy="825825"/>
          </a:xfrm>
          <a:prstGeom prst="rect">
            <a:avLst/>
          </a:prstGeom>
          <a:noFill/>
          <a:ln>
            <a:noFill/>
          </a:ln>
        </p:spPr>
      </p:pic>
      <p:sp>
        <p:nvSpPr>
          <p:cNvPr id="67" name="Google Shape;67;g25404a282c1_0_65"/>
          <p:cNvSpPr txBox="1"/>
          <p:nvPr/>
        </p:nvSpPr>
        <p:spPr>
          <a:xfrm>
            <a:off x="7396725" y="1673650"/>
            <a:ext cx="1709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Iheb Ben Naceur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Tunisie</a:t>
            </a:r>
            <a:endParaRPr b="0" i="0" sz="1400" u="none" cap="none" strike="noStrike">
              <a:solidFill>
                <a:srgbClr val="000000"/>
              </a:solidFill>
              <a:latin typeface="Arial"/>
              <a:ea typeface="Arial"/>
              <a:cs typeface="Arial"/>
              <a:sym typeface="Arial"/>
            </a:endParaRPr>
          </a:p>
        </p:txBody>
      </p:sp>
      <p:pic>
        <p:nvPicPr>
          <p:cNvPr id="68" name="Google Shape;68;g25404a282c1_0_65"/>
          <p:cNvPicPr preferRelativeResize="0"/>
          <p:nvPr/>
        </p:nvPicPr>
        <p:blipFill rotWithShape="1">
          <a:blip r:embed="rId7">
            <a:alphaModFix/>
          </a:blip>
          <a:srcRect b="0" l="2651" r="2651" t="0"/>
          <a:stretch/>
        </p:blipFill>
        <p:spPr>
          <a:xfrm>
            <a:off x="7857073" y="868743"/>
            <a:ext cx="788425" cy="825826"/>
          </a:xfrm>
          <a:prstGeom prst="rect">
            <a:avLst/>
          </a:prstGeom>
          <a:noFill/>
          <a:ln>
            <a:noFill/>
          </a:ln>
          <a:effectLst>
            <a:outerShdw blurRad="57150" rotWithShape="0" algn="bl" dir="5400000" dist="19050">
              <a:srgbClr val="000000">
                <a:alpha val="49803"/>
              </a:srgbClr>
            </a:outerShdw>
          </a:effectLst>
        </p:spPr>
      </p:pic>
      <p:sp>
        <p:nvSpPr>
          <p:cNvPr id="69" name="Google Shape;69;g25404a282c1_0_65"/>
          <p:cNvSpPr txBox="1"/>
          <p:nvPr/>
        </p:nvSpPr>
        <p:spPr>
          <a:xfrm>
            <a:off x="6121313" y="2771750"/>
            <a:ext cx="1399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Chakib Douadi Paris</a:t>
            </a:r>
            <a:endParaRPr b="0" i="0" sz="1400" u="none" cap="none" strike="noStrike">
              <a:solidFill>
                <a:srgbClr val="000000"/>
              </a:solidFill>
              <a:latin typeface="Arial"/>
              <a:ea typeface="Arial"/>
              <a:cs typeface="Arial"/>
              <a:sym typeface="Arial"/>
            </a:endParaRPr>
          </a:p>
        </p:txBody>
      </p:sp>
      <p:sp>
        <p:nvSpPr>
          <p:cNvPr id="70" name="Google Shape;70;g25404a282c1_0_65"/>
          <p:cNvSpPr txBox="1"/>
          <p:nvPr/>
        </p:nvSpPr>
        <p:spPr>
          <a:xfrm>
            <a:off x="7434075" y="3502750"/>
            <a:ext cx="1634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Frédéric Lopes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Guadeloupe</a:t>
            </a:r>
            <a:endParaRPr b="0" i="0" sz="1400" u="none" cap="none" strike="noStrike">
              <a:solidFill>
                <a:srgbClr val="000000"/>
              </a:solidFill>
              <a:latin typeface="Arial"/>
              <a:ea typeface="Arial"/>
              <a:cs typeface="Arial"/>
              <a:sym typeface="Arial"/>
            </a:endParaRPr>
          </a:p>
        </p:txBody>
      </p:sp>
      <p:sp>
        <p:nvSpPr>
          <p:cNvPr id="71" name="Google Shape;71;g25404a282c1_0_65"/>
          <p:cNvSpPr txBox="1"/>
          <p:nvPr/>
        </p:nvSpPr>
        <p:spPr>
          <a:xfrm>
            <a:off x="5989625" y="4332800"/>
            <a:ext cx="180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Juliette Pasquereau Bordeaux</a:t>
            </a:r>
            <a:endParaRPr b="0" i="0" sz="1400" u="none" cap="none" strike="noStrike">
              <a:solidFill>
                <a:srgbClr val="000000"/>
              </a:solidFill>
              <a:latin typeface="Arial"/>
              <a:ea typeface="Arial"/>
              <a:cs typeface="Arial"/>
              <a:sym typeface="Arial"/>
            </a:endParaRPr>
          </a:p>
        </p:txBody>
      </p:sp>
      <p:pic>
        <p:nvPicPr>
          <p:cNvPr id="72" name="Google Shape;72;g25404a282c1_0_65"/>
          <p:cNvPicPr preferRelativeResize="0"/>
          <p:nvPr/>
        </p:nvPicPr>
        <p:blipFill rotWithShape="1">
          <a:blip r:embed="rId8">
            <a:alphaModFix/>
          </a:blip>
          <a:srcRect b="0" l="0" r="0" t="0"/>
          <a:stretch/>
        </p:blipFill>
        <p:spPr>
          <a:xfrm>
            <a:off x="6426710" y="3506968"/>
            <a:ext cx="788425" cy="825826"/>
          </a:xfrm>
          <a:prstGeom prst="rect">
            <a:avLst/>
          </a:prstGeom>
          <a:noFill/>
          <a:ln>
            <a:noFill/>
          </a:ln>
          <a:effectLst>
            <a:outerShdw blurRad="57150" rotWithShape="0" algn="bl" dir="5400000" dist="19050">
              <a:srgbClr val="000000">
                <a:alpha val="49803"/>
              </a:srgbClr>
            </a:outerShdw>
          </a:effectLst>
        </p:spPr>
      </p:pic>
      <p:pic>
        <p:nvPicPr>
          <p:cNvPr id="73" name="Google Shape;73;g25404a282c1_0_65"/>
          <p:cNvPicPr preferRelativeResize="0"/>
          <p:nvPr/>
        </p:nvPicPr>
        <p:blipFill rotWithShape="1">
          <a:blip r:embed="rId9">
            <a:alphaModFix/>
          </a:blip>
          <a:srcRect b="14477" l="18353" r="0" t="0"/>
          <a:stretch/>
        </p:blipFill>
        <p:spPr>
          <a:xfrm>
            <a:off x="7857075" y="2666638"/>
            <a:ext cx="788426" cy="825825"/>
          </a:xfrm>
          <a:prstGeom prst="rect">
            <a:avLst/>
          </a:prstGeom>
          <a:noFill/>
          <a:ln>
            <a:noFill/>
          </a:ln>
        </p:spPr>
      </p:pic>
      <p:pic>
        <p:nvPicPr>
          <p:cNvPr id="74" name="Google Shape;74;g25404a282c1_0_65"/>
          <p:cNvPicPr preferRelativeResize="0"/>
          <p:nvPr/>
        </p:nvPicPr>
        <p:blipFill rotWithShape="1">
          <a:blip r:embed="rId10">
            <a:alphaModFix/>
          </a:blip>
          <a:srcRect b="0" l="0" r="0" t="0"/>
          <a:stretch/>
        </p:blipFill>
        <p:spPr>
          <a:xfrm>
            <a:off x="6415524" y="171025"/>
            <a:ext cx="810800" cy="824790"/>
          </a:xfrm>
          <a:prstGeom prst="rect">
            <a:avLst/>
          </a:prstGeom>
          <a:noFill/>
          <a:ln>
            <a:noFill/>
          </a:ln>
        </p:spPr>
      </p:pic>
      <p:pic>
        <p:nvPicPr>
          <p:cNvPr id="75" name="Google Shape;75;g25404a282c1_0_65"/>
          <p:cNvPicPr preferRelativeResize="0"/>
          <p:nvPr/>
        </p:nvPicPr>
        <p:blipFill rotWithShape="1">
          <a:blip r:embed="rId11">
            <a:alphaModFix/>
          </a:blip>
          <a:srcRect b="0" l="0" r="0" t="0"/>
          <a:stretch/>
        </p:blipFill>
        <p:spPr>
          <a:xfrm>
            <a:off x="7824400" y="830875"/>
            <a:ext cx="834425" cy="879675"/>
          </a:xfrm>
          <a:prstGeom prst="rect">
            <a:avLst/>
          </a:prstGeom>
          <a:noFill/>
          <a:ln>
            <a:noFill/>
          </a:ln>
        </p:spPr>
      </p:pic>
      <p:pic>
        <p:nvPicPr>
          <p:cNvPr id="76" name="Google Shape;76;g25404a282c1_0_65"/>
          <p:cNvPicPr preferRelativeResize="0"/>
          <p:nvPr/>
        </p:nvPicPr>
        <p:blipFill rotWithShape="1">
          <a:blip r:embed="rId12">
            <a:alphaModFix/>
          </a:blip>
          <a:srcRect b="0" l="0" r="0" t="0"/>
          <a:stretch/>
        </p:blipFill>
        <p:spPr>
          <a:xfrm>
            <a:off x="6415513" y="1931650"/>
            <a:ext cx="810800" cy="878364"/>
          </a:xfrm>
          <a:prstGeom prst="rect">
            <a:avLst/>
          </a:prstGeom>
          <a:noFill/>
          <a:ln>
            <a:noFill/>
          </a:ln>
          <a:effectLst>
            <a:outerShdw blurRad="57150" rotWithShape="0" algn="bl" dir="5400000" dist="19050">
              <a:srgbClr val="000000">
                <a:alpha val="49803"/>
              </a:srgbClr>
            </a:outerShdw>
          </a:effectLst>
        </p:spPr>
      </p:pic>
      <p:pic>
        <p:nvPicPr>
          <p:cNvPr id="77" name="Google Shape;77;g25404a282c1_0_65"/>
          <p:cNvPicPr preferRelativeResize="0"/>
          <p:nvPr/>
        </p:nvPicPr>
        <p:blipFill rotWithShape="1">
          <a:blip r:embed="rId13">
            <a:alphaModFix/>
          </a:blip>
          <a:srcRect b="0" l="2290" r="2280" t="0"/>
          <a:stretch/>
        </p:blipFill>
        <p:spPr>
          <a:xfrm>
            <a:off x="7857069" y="2666644"/>
            <a:ext cx="834425" cy="874398"/>
          </a:xfrm>
          <a:prstGeom prst="rect">
            <a:avLst/>
          </a:prstGeom>
          <a:noFill/>
          <a:ln>
            <a:noFill/>
          </a:ln>
        </p:spPr>
      </p:pic>
      <p:pic>
        <p:nvPicPr>
          <p:cNvPr id="78" name="Google Shape;78;g25404a282c1_0_65"/>
          <p:cNvPicPr preferRelativeResize="0"/>
          <p:nvPr/>
        </p:nvPicPr>
        <p:blipFill rotWithShape="1">
          <a:blip r:embed="rId14">
            <a:alphaModFix/>
          </a:blip>
          <a:srcRect b="0" l="0" r="0" t="0"/>
          <a:stretch/>
        </p:blipFill>
        <p:spPr>
          <a:xfrm>
            <a:off x="6415519" y="3492469"/>
            <a:ext cx="834425" cy="883799"/>
          </a:xfrm>
          <a:prstGeom prst="rect">
            <a:avLst/>
          </a:prstGeom>
          <a:noFill/>
          <a:ln>
            <a:noFill/>
          </a:ln>
        </p:spPr>
      </p:pic>
      <p:pic>
        <p:nvPicPr>
          <p:cNvPr id="79" name="Google Shape;79;g25404a282c1_0_65"/>
          <p:cNvPicPr preferRelativeResize="0"/>
          <p:nvPr/>
        </p:nvPicPr>
        <p:blipFill rotWithShape="1">
          <a:blip r:embed="rId15">
            <a:alphaModFix/>
          </a:blip>
          <a:srcRect b="0" l="0" r="0" t="0"/>
          <a:stretch/>
        </p:blipFill>
        <p:spPr>
          <a:xfrm>
            <a:off x="7857075" y="2666650"/>
            <a:ext cx="855290" cy="88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Présentation du projet SAVE</a:t>
            </a:r>
            <a:endParaRPr b="0" i="0" sz="2500" u="none" cap="none" strike="noStrike">
              <a:solidFill>
                <a:srgbClr val="0E3449"/>
              </a:solidFill>
              <a:latin typeface="Inter SemiBold"/>
              <a:ea typeface="Inter SemiBold"/>
              <a:cs typeface="Inter SemiBold"/>
              <a:sym typeface="Inter SemiBold"/>
            </a:endParaRPr>
          </a:p>
        </p:txBody>
      </p:sp>
      <p:pic>
        <p:nvPicPr>
          <p:cNvPr id="85" name="Google Shape;85;p3"/>
          <p:cNvPicPr preferRelativeResize="0"/>
          <p:nvPr/>
        </p:nvPicPr>
        <p:blipFill rotWithShape="1">
          <a:blip r:embed="rId4">
            <a:alphaModFix/>
          </a:blip>
          <a:srcRect b="0" l="0" r="0" t="0"/>
          <a:stretch/>
        </p:blipFill>
        <p:spPr>
          <a:xfrm>
            <a:off x="463375" y="482852"/>
            <a:ext cx="576900" cy="385904"/>
          </a:xfrm>
          <a:prstGeom prst="rect">
            <a:avLst/>
          </a:prstGeom>
          <a:noFill/>
          <a:ln>
            <a:noFill/>
          </a:ln>
        </p:spPr>
      </p:pic>
      <p:sp>
        <p:nvSpPr>
          <p:cNvPr id="86" name="Google Shape;86;p3"/>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
          <p:cNvPicPr preferRelativeResize="0"/>
          <p:nvPr/>
        </p:nvPicPr>
        <p:blipFill rotWithShape="1">
          <a:blip r:embed="rId5">
            <a:alphaModFix/>
          </a:blip>
          <a:srcRect b="0" l="0" r="0" t="0"/>
          <a:stretch/>
        </p:blipFill>
        <p:spPr>
          <a:xfrm>
            <a:off x="7915295" y="334150"/>
            <a:ext cx="851380" cy="969626"/>
          </a:xfrm>
          <a:prstGeom prst="rect">
            <a:avLst/>
          </a:prstGeom>
          <a:noFill/>
          <a:ln>
            <a:noFill/>
          </a:ln>
        </p:spPr>
      </p:pic>
      <p:pic>
        <p:nvPicPr>
          <p:cNvPr id="88" name="Google Shape;88;p3"/>
          <p:cNvPicPr preferRelativeResize="0"/>
          <p:nvPr/>
        </p:nvPicPr>
        <p:blipFill rotWithShape="1">
          <a:blip r:embed="rId6">
            <a:alphaModFix/>
          </a:blip>
          <a:srcRect b="51840" l="0" r="19099" t="22145"/>
          <a:stretch/>
        </p:blipFill>
        <p:spPr>
          <a:xfrm>
            <a:off x="883437" y="1938775"/>
            <a:ext cx="7397576" cy="1798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4294967295" type="ctrTitle"/>
          </p:nvPr>
        </p:nvSpPr>
        <p:spPr>
          <a:xfrm>
            <a:off x="203416" y="977550"/>
            <a:ext cx="10968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Démo</a:t>
            </a:r>
            <a:endParaRPr b="0" i="0" sz="2500" u="none" cap="none" strike="noStrike">
              <a:solidFill>
                <a:srgbClr val="0E3449"/>
              </a:solidFill>
              <a:latin typeface="Inter SemiBold"/>
              <a:ea typeface="Inter SemiBold"/>
              <a:cs typeface="Inter SemiBold"/>
              <a:sym typeface="Inter SemiBold"/>
            </a:endParaRPr>
          </a:p>
        </p:txBody>
      </p:sp>
      <p:pic>
        <p:nvPicPr>
          <p:cNvPr id="94" name="Google Shape;94;p4"/>
          <p:cNvPicPr preferRelativeResize="0"/>
          <p:nvPr/>
        </p:nvPicPr>
        <p:blipFill rotWithShape="1">
          <a:blip r:embed="rId4">
            <a:alphaModFix/>
          </a:blip>
          <a:srcRect b="0" l="0" r="0" t="0"/>
          <a:stretch/>
        </p:blipFill>
        <p:spPr>
          <a:xfrm>
            <a:off x="463375" y="482852"/>
            <a:ext cx="576900" cy="385904"/>
          </a:xfrm>
          <a:prstGeom prst="rect">
            <a:avLst/>
          </a:prstGeom>
          <a:noFill/>
          <a:ln>
            <a:noFill/>
          </a:ln>
        </p:spPr>
      </p:pic>
      <p:sp>
        <p:nvSpPr>
          <p:cNvPr id="95" name="Google Shape;95;p4"/>
          <p:cNvSpPr/>
          <p:nvPr/>
        </p:nvSpPr>
        <p:spPr>
          <a:xfrm>
            <a:off x="10225" y="5000400"/>
            <a:ext cx="9144000" cy="1431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4" title="VID_20230626_162836.mp4">
            <a:hlinkClick r:id="rId5"/>
          </p:cNvPr>
          <p:cNvPicPr preferRelativeResize="0"/>
          <p:nvPr/>
        </p:nvPicPr>
        <p:blipFill rotWithShape="1">
          <a:blip r:embed="rId6">
            <a:alphaModFix/>
          </a:blip>
          <a:srcRect b="0" l="0" r="0" t="0"/>
          <a:stretch/>
        </p:blipFill>
        <p:spPr>
          <a:xfrm>
            <a:off x="2362200" y="0"/>
            <a:ext cx="685799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g25499a440ca_3_1"/>
          <p:cNvPicPr preferRelativeResize="0"/>
          <p:nvPr/>
        </p:nvPicPr>
        <p:blipFill rotWithShape="1">
          <a:blip r:embed="rId3">
            <a:alphaModFix/>
          </a:blip>
          <a:srcRect b="0" l="0" r="0" t="0"/>
          <a:stretch/>
        </p:blipFill>
        <p:spPr>
          <a:xfrm>
            <a:off x="650974" y="0"/>
            <a:ext cx="5536026" cy="4383150"/>
          </a:xfrm>
          <a:prstGeom prst="rect">
            <a:avLst/>
          </a:prstGeom>
          <a:noFill/>
          <a:ln>
            <a:noFill/>
          </a:ln>
        </p:spPr>
      </p:pic>
      <p:pic>
        <p:nvPicPr>
          <p:cNvPr id="102" name="Google Shape;102;g25499a440ca_3_1"/>
          <p:cNvPicPr preferRelativeResize="0"/>
          <p:nvPr/>
        </p:nvPicPr>
        <p:blipFill rotWithShape="1">
          <a:blip r:embed="rId4">
            <a:alphaModFix/>
          </a:blip>
          <a:srcRect b="0" l="0" r="0" t="0"/>
          <a:stretch/>
        </p:blipFill>
        <p:spPr>
          <a:xfrm>
            <a:off x="82375" y="1681413"/>
            <a:ext cx="576900" cy="710632"/>
          </a:xfrm>
          <a:prstGeom prst="rect">
            <a:avLst/>
          </a:prstGeom>
          <a:noFill/>
          <a:ln>
            <a:noFill/>
          </a:ln>
        </p:spPr>
      </p:pic>
      <p:pic>
        <p:nvPicPr>
          <p:cNvPr id="103" name="Google Shape;103;g25499a440ca_3_1"/>
          <p:cNvPicPr preferRelativeResize="0"/>
          <p:nvPr/>
        </p:nvPicPr>
        <p:blipFill rotWithShape="1">
          <a:blip r:embed="rId5">
            <a:alphaModFix/>
          </a:blip>
          <a:srcRect b="0" l="0" r="0" t="0"/>
          <a:stretch/>
        </p:blipFill>
        <p:spPr>
          <a:xfrm>
            <a:off x="199950" y="2761500"/>
            <a:ext cx="341750" cy="445325"/>
          </a:xfrm>
          <a:prstGeom prst="rect">
            <a:avLst/>
          </a:prstGeom>
          <a:noFill/>
          <a:ln>
            <a:noFill/>
          </a:ln>
        </p:spPr>
      </p:pic>
      <p:pic>
        <p:nvPicPr>
          <p:cNvPr id="104" name="Google Shape;104;g25499a440ca_3_1"/>
          <p:cNvPicPr preferRelativeResize="0"/>
          <p:nvPr/>
        </p:nvPicPr>
        <p:blipFill rotWithShape="1">
          <a:blip r:embed="rId6">
            <a:alphaModFix/>
          </a:blip>
          <a:srcRect b="0" l="0" r="0" t="0"/>
          <a:stretch/>
        </p:blipFill>
        <p:spPr>
          <a:xfrm>
            <a:off x="3439600" y="4261600"/>
            <a:ext cx="1403500" cy="883385"/>
          </a:xfrm>
          <a:prstGeom prst="rect">
            <a:avLst/>
          </a:prstGeom>
          <a:noFill/>
          <a:ln>
            <a:noFill/>
          </a:ln>
        </p:spPr>
      </p:pic>
      <p:pic>
        <p:nvPicPr>
          <p:cNvPr id="105" name="Google Shape;105;g25499a440ca_3_1"/>
          <p:cNvPicPr preferRelativeResize="0"/>
          <p:nvPr/>
        </p:nvPicPr>
        <p:blipFill rotWithShape="1">
          <a:blip r:embed="rId7">
            <a:alphaModFix/>
          </a:blip>
          <a:srcRect b="0" l="0" r="0" t="0"/>
          <a:stretch/>
        </p:blipFill>
        <p:spPr>
          <a:xfrm>
            <a:off x="5609925" y="4196750"/>
            <a:ext cx="3457075" cy="857025"/>
          </a:xfrm>
          <a:prstGeom prst="rect">
            <a:avLst/>
          </a:prstGeom>
          <a:noFill/>
          <a:ln>
            <a:noFill/>
          </a:ln>
        </p:spPr>
      </p:pic>
      <p:pic>
        <p:nvPicPr>
          <p:cNvPr id="106" name="Google Shape;106;g25499a440ca_3_1"/>
          <p:cNvPicPr preferRelativeResize="0"/>
          <p:nvPr/>
        </p:nvPicPr>
        <p:blipFill rotWithShape="1">
          <a:blip r:embed="rId8">
            <a:alphaModFix/>
          </a:blip>
          <a:srcRect b="0" l="0" r="0" t="0"/>
          <a:stretch/>
        </p:blipFill>
        <p:spPr>
          <a:xfrm>
            <a:off x="5039976" y="4607463"/>
            <a:ext cx="424512" cy="245511"/>
          </a:xfrm>
          <a:prstGeom prst="rect">
            <a:avLst/>
          </a:prstGeom>
          <a:noFill/>
          <a:ln>
            <a:noFill/>
          </a:ln>
        </p:spPr>
      </p:pic>
      <p:pic>
        <p:nvPicPr>
          <p:cNvPr id="107" name="Google Shape;107;g25499a440ca_3_1"/>
          <p:cNvPicPr preferRelativeResize="0"/>
          <p:nvPr/>
        </p:nvPicPr>
        <p:blipFill rotWithShape="1">
          <a:blip r:embed="rId9">
            <a:alphaModFix/>
          </a:blip>
          <a:srcRect b="0" l="0" r="0" t="0"/>
          <a:stretch/>
        </p:blipFill>
        <p:spPr>
          <a:xfrm>
            <a:off x="6915477" y="2"/>
            <a:ext cx="2152323" cy="1360100"/>
          </a:xfrm>
          <a:prstGeom prst="rect">
            <a:avLst/>
          </a:prstGeom>
          <a:noFill/>
          <a:ln>
            <a:noFill/>
          </a:ln>
        </p:spPr>
      </p:pic>
      <p:pic>
        <p:nvPicPr>
          <p:cNvPr id="108" name="Google Shape;108;g25499a440ca_3_1"/>
          <p:cNvPicPr preferRelativeResize="0"/>
          <p:nvPr/>
        </p:nvPicPr>
        <p:blipFill rotWithShape="1">
          <a:blip r:embed="rId10">
            <a:alphaModFix/>
          </a:blip>
          <a:srcRect b="0" l="0" r="0" t="0"/>
          <a:stretch/>
        </p:blipFill>
        <p:spPr>
          <a:xfrm>
            <a:off x="6889594" y="1360100"/>
            <a:ext cx="2204081" cy="1360100"/>
          </a:xfrm>
          <a:prstGeom prst="rect">
            <a:avLst/>
          </a:prstGeom>
          <a:noFill/>
          <a:ln>
            <a:noFill/>
          </a:ln>
        </p:spPr>
      </p:pic>
      <p:pic>
        <p:nvPicPr>
          <p:cNvPr id="109" name="Google Shape;109;g25499a440ca_3_1"/>
          <p:cNvPicPr preferRelativeResize="0"/>
          <p:nvPr/>
        </p:nvPicPr>
        <p:blipFill rotWithShape="1">
          <a:blip r:embed="rId11">
            <a:alphaModFix/>
          </a:blip>
          <a:srcRect b="0" l="0" r="0" t="0"/>
          <a:stretch/>
        </p:blipFill>
        <p:spPr>
          <a:xfrm>
            <a:off x="6962372" y="2801100"/>
            <a:ext cx="2131304" cy="1360100"/>
          </a:xfrm>
          <a:prstGeom prst="rect">
            <a:avLst/>
          </a:prstGeom>
          <a:noFill/>
          <a:ln>
            <a:noFill/>
          </a:ln>
        </p:spPr>
      </p:pic>
      <p:pic>
        <p:nvPicPr>
          <p:cNvPr id="110" name="Google Shape;110;g25499a440ca_3_1"/>
          <p:cNvPicPr preferRelativeResize="0"/>
          <p:nvPr/>
        </p:nvPicPr>
        <p:blipFill rotWithShape="1">
          <a:blip r:embed="rId8">
            <a:alphaModFix/>
          </a:blip>
          <a:srcRect b="0" l="0" r="0" t="0"/>
          <a:stretch/>
        </p:blipFill>
        <p:spPr>
          <a:xfrm rot="7106064">
            <a:off x="4366517" y="3881731"/>
            <a:ext cx="552292" cy="245513"/>
          </a:xfrm>
          <a:prstGeom prst="rect">
            <a:avLst/>
          </a:prstGeom>
          <a:noFill/>
          <a:ln>
            <a:noFill/>
          </a:ln>
        </p:spPr>
      </p:pic>
      <p:sp>
        <p:nvSpPr>
          <p:cNvPr id="111" name="Google Shape;111;g25499a440ca_3_1"/>
          <p:cNvSpPr txBox="1"/>
          <p:nvPr/>
        </p:nvSpPr>
        <p:spPr>
          <a:xfrm>
            <a:off x="4172700" y="1139638"/>
            <a:ext cx="646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595959"/>
                </a:solidFill>
                <a:latin typeface="Arial"/>
                <a:ea typeface="Arial"/>
                <a:cs typeface="Arial"/>
                <a:sym typeface="Arial"/>
              </a:rPr>
              <a:t>photo</a:t>
            </a:r>
            <a:endParaRPr b="1" i="0" sz="900" u="none" cap="none" strike="noStrike">
              <a:solidFill>
                <a:srgbClr val="595959"/>
              </a:solidFill>
              <a:latin typeface="Arial"/>
              <a:ea typeface="Arial"/>
              <a:cs typeface="Arial"/>
              <a:sym typeface="Arial"/>
            </a:endParaRPr>
          </a:p>
        </p:txBody>
      </p:sp>
      <p:sp>
        <p:nvSpPr>
          <p:cNvPr id="112" name="Google Shape;112;g25499a440ca_3_1"/>
          <p:cNvSpPr txBox="1"/>
          <p:nvPr/>
        </p:nvSpPr>
        <p:spPr>
          <a:xfrm>
            <a:off x="6035950" y="874575"/>
            <a:ext cx="828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234E79"/>
                </a:solidFill>
                <a:latin typeface="Arial"/>
                <a:ea typeface="Arial"/>
                <a:cs typeface="Arial"/>
                <a:sym typeface="Arial"/>
              </a:rPr>
              <a:t>ingrédients</a:t>
            </a:r>
            <a:endParaRPr b="1" i="0" sz="900" u="none" cap="none" strike="noStrike">
              <a:solidFill>
                <a:srgbClr val="234E79"/>
              </a:solidFill>
              <a:latin typeface="Arial"/>
              <a:ea typeface="Arial"/>
              <a:cs typeface="Arial"/>
              <a:sym typeface="Arial"/>
            </a:endParaRPr>
          </a:p>
        </p:txBody>
      </p:sp>
      <p:sp>
        <p:nvSpPr>
          <p:cNvPr id="113" name="Google Shape;113;g25499a440ca_3_1"/>
          <p:cNvSpPr txBox="1"/>
          <p:nvPr/>
        </p:nvSpPr>
        <p:spPr>
          <a:xfrm>
            <a:off x="4150175" y="2143350"/>
            <a:ext cx="646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595959"/>
                </a:solidFill>
                <a:latin typeface="Arial"/>
                <a:ea typeface="Arial"/>
                <a:cs typeface="Arial"/>
                <a:sym typeface="Arial"/>
              </a:rPr>
              <a:t>barcode</a:t>
            </a:r>
            <a:endParaRPr b="1" i="0" sz="900" u="none" cap="none" strike="noStrike">
              <a:solidFill>
                <a:srgbClr val="595959"/>
              </a:solidFill>
              <a:latin typeface="Arial"/>
              <a:ea typeface="Arial"/>
              <a:cs typeface="Arial"/>
              <a:sym typeface="Arial"/>
            </a:endParaRPr>
          </a:p>
        </p:txBody>
      </p:sp>
      <p:sp>
        <p:nvSpPr>
          <p:cNvPr id="114" name="Google Shape;114;g25499a440ca_3_1"/>
          <p:cNvSpPr txBox="1"/>
          <p:nvPr/>
        </p:nvSpPr>
        <p:spPr>
          <a:xfrm>
            <a:off x="6019175" y="2061450"/>
            <a:ext cx="1125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FE8918"/>
                </a:solidFill>
                <a:latin typeface="Arial"/>
                <a:ea typeface="Arial"/>
                <a:cs typeface="Arial"/>
                <a:sym typeface="Arial"/>
              </a:rPr>
              <a:t>nom produit</a:t>
            </a:r>
            <a:endParaRPr b="1" i="0" sz="900" u="none" cap="none" strike="noStrike">
              <a:solidFill>
                <a:srgbClr val="FE8918"/>
              </a:solidFill>
              <a:latin typeface="Arial"/>
              <a:ea typeface="Arial"/>
              <a:cs typeface="Arial"/>
              <a:sym typeface="Arial"/>
            </a:endParaRPr>
          </a:p>
        </p:txBody>
      </p:sp>
      <p:sp>
        <p:nvSpPr>
          <p:cNvPr id="115" name="Google Shape;115;g25499a440ca_3_1"/>
          <p:cNvSpPr txBox="1"/>
          <p:nvPr/>
        </p:nvSpPr>
        <p:spPr>
          <a:xfrm>
            <a:off x="6128650" y="3503600"/>
            <a:ext cx="94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00843C"/>
                </a:solidFill>
                <a:latin typeface="Arial"/>
                <a:ea typeface="Arial"/>
                <a:cs typeface="Arial"/>
                <a:sym typeface="Arial"/>
              </a:rPr>
              <a:t>recettes</a:t>
            </a:r>
            <a:endParaRPr b="1" i="0" sz="900" u="none" cap="none" strike="noStrike">
              <a:solidFill>
                <a:srgbClr val="00843C"/>
              </a:solidFill>
              <a:latin typeface="Arial"/>
              <a:ea typeface="Arial"/>
              <a:cs typeface="Arial"/>
              <a:sym typeface="Arial"/>
            </a:endParaRPr>
          </a:p>
        </p:txBody>
      </p:sp>
      <p:cxnSp>
        <p:nvCxnSpPr>
          <p:cNvPr id="116" name="Google Shape;116;g25499a440ca_3_1"/>
          <p:cNvCxnSpPr/>
          <p:nvPr/>
        </p:nvCxnSpPr>
        <p:spPr>
          <a:xfrm flipH="1" rot="10800000">
            <a:off x="3940300" y="797475"/>
            <a:ext cx="3102300" cy="662400"/>
          </a:xfrm>
          <a:prstGeom prst="bentConnector3">
            <a:avLst>
              <a:gd fmla="val 31946" name="adj1"/>
            </a:avLst>
          </a:prstGeom>
          <a:noFill/>
          <a:ln cap="flat" cmpd="sng" w="19050">
            <a:solidFill>
              <a:schemeClr val="dk2"/>
            </a:solidFill>
            <a:prstDash val="solid"/>
            <a:round/>
            <a:headEnd len="med" w="med" type="diamond"/>
            <a:tailEnd len="med" w="med" type="triangle"/>
          </a:ln>
        </p:spPr>
      </p:cxnSp>
      <p:cxnSp>
        <p:nvCxnSpPr>
          <p:cNvPr id="117" name="Google Shape;117;g25499a440ca_3_1"/>
          <p:cNvCxnSpPr/>
          <p:nvPr/>
        </p:nvCxnSpPr>
        <p:spPr>
          <a:xfrm flipH="1" rot="10800000">
            <a:off x="3945725" y="1923150"/>
            <a:ext cx="3123900" cy="538500"/>
          </a:xfrm>
          <a:prstGeom prst="bentConnector3">
            <a:avLst>
              <a:gd fmla="val 32068" name="adj1"/>
            </a:avLst>
          </a:prstGeom>
          <a:noFill/>
          <a:ln cap="flat" cmpd="sng" w="19050">
            <a:solidFill>
              <a:schemeClr val="dk2"/>
            </a:solidFill>
            <a:prstDash val="solid"/>
            <a:round/>
            <a:headEnd len="med" w="med" type="diamond"/>
            <a:tailEnd len="med" w="med" type="triangle"/>
          </a:ln>
        </p:spPr>
      </p:cxnSp>
      <p:sp>
        <p:nvSpPr>
          <p:cNvPr id="118" name="Google Shape;118;g25499a440ca_3_1"/>
          <p:cNvSpPr/>
          <p:nvPr/>
        </p:nvSpPr>
        <p:spPr>
          <a:xfrm>
            <a:off x="4756175" y="3149950"/>
            <a:ext cx="784500" cy="662400"/>
          </a:xfrm>
          <a:prstGeom prst="plaque">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 name="Google Shape;119;g25499a440ca_3_1"/>
          <p:cNvCxnSpPr/>
          <p:nvPr/>
        </p:nvCxnSpPr>
        <p:spPr>
          <a:xfrm rot="10800000">
            <a:off x="5540525" y="3405000"/>
            <a:ext cx="1469100" cy="9900"/>
          </a:xfrm>
          <a:prstGeom prst="straightConnector1">
            <a:avLst/>
          </a:prstGeom>
          <a:noFill/>
          <a:ln cap="flat" cmpd="sng" w="19050">
            <a:solidFill>
              <a:srgbClr val="595959"/>
            </a:solidFill>
            <a:prstDash val="solid"/>
            <a:round/>
            <a:headEnd len="med" w="med" type="triangle"/>
            <a:tailEnd len="med" w="med" type="diamond"/>
          </a:ln>
        </p:spPr>
      </p:cxnSp>
      <p:cxnSp>
        <p:nvCxnSpPr>
          <p:cNvPr id="120" name="Google Shape;120;g25499a440ca_3_1"/>
          <p:cNvCxnSpPr>
            <a:endCxn id="118" idx="0"/>
          </p:cNvCxnSpPr>
          <p:nvPr/>
        </p:nvCxnSpPr>
        <p:spPr>
          <a:xfrm rot="5400000">
            <a:off x="5011775" y="1126600"/>
            <a:ext cx="2160000" cy="1886700"/>
          </a:xfrm>
          <a:prstGeom prst="bentConnector3">
            <a:avLst>
              <a:gd fmla="val 7601" name="adj1"/>
            </a:avLst>
          </a:prstGeom>
          <a:noFill/>
          <a:ln cap="flat" cmpd="sng" w="19050">
            <a:solidFill>
              <a:srgbClr val="234E79"/>
            </a:solidFill>
            <a:prstDash val="lgDash"/>
            <a:round/>
            <a:headEnd len="med" w="med" type="oval"/>
            <a:tailEnd len="med" w="med" type="triangle"/>
          </a:ln>
        </p:spPr>
      </p:cxnSp>
      <p:cxnSp>
        <p:nvCxnSpPr>
          <p:cNvPr id="121" name="Google Shape;121;g25499a440ca_3_1"/>
          <p:cNvCxnSpPr/>
          <p:nvPr/>
        </p:nvCxnSpPr>
        <p:spPr>
          <a:xfrm rot="10800000">
            <a:off x="5540675" y="3557450"/>
            <a:ext cx="1499700" cy="6900"/>
          </a:xfrm>
          <a:prstGeom prst="straightConnector1">
            <a:avLst/>
          </a:prstGeom>
          <a:noFill/>
          <a:ln cap="flat" cmpd="sng" w="19050">
            <a:solidFill>
              <a:srgbClr val="00843C"/>
            </a:solidFill>
            <a:prstDash val="lgDash"/>
            <a:round/>
            <a:headEnd len="med" w="med" type="diamond"/>
            <a:tailEnd len="med" w="med" type="triangle"/>
          </a:ln>
        </p:spPr>
      </p:cxnSp>
      <p:cxnSp>
        <p:nvCxnSpPr>
          <p:cNvPr id="122" name="Google Shape;122;g25499a440ca_3_1"/>
          <p:cNvCxnSpPr/>
          <p:nvPr/>
        </p:nvCxnSpPr>
        <p:spPr>
          <a:xfrm flipH="1" rot="10800000">
            <a:off x="5271175" y="2359275"/>
            <a:ext cx="1779600" cy="774300"/>
          </a:xfrm>
          <a:prstGeom prst="bentConnector3">
            <a:avLst>
              <a:gd fmla="val 2593" name="adj1"/>
            </a:avLst>
          </a:prstGeom>
          <a:noFill/>
          <a:ln cap="flat" cmpd="sng" w="19050">
            <a:solidFill>
              <a:srgbClr val="FE8918"/>
            </a:solidFill>
            <a:prstDash val="lgDash"/>
            <a:round/>
            <a:headEnd len="med" w="med" type="triangle"/>
            <a:tailEnd len="med" w="med" type="diamond"/>
          </a:ln>
        </p:spPr>
      </p:cxnSp>
      <p:cxnSp>
        <p:nvCxnSpPr>
          <p:cNvPr id="123" name="Google Shape;123;g25499a440ca_3_1"/>
          <p:cNvCxnSpPr>
            <a:endCxn id="118" idx="1"/>
          </p:cNvCxnSpPr>
          <p:nvPr/>
        </p:nvCxnSpPr>
        <p:spPr>
          <a:xfrm>
            <a:off x="3937775" y="3477250"/>
            <a:ext cx="818400" cy="3900"/>
          </a:xfrm>
          <a:prstGeom prst="straightConnector1">
            <a:avLst/>
          </a:prstGeom>
          <a:noFill/>
          <a:ln cap="flat" cmpd="sng" w="19050">
            <a:solidFill>
              <a:schemeClr val="dk2"/>
            </a:solidFill>
            <a:prstDash val="solid"/>
            <a:round/>
            <a:headEnd len="med" w="med" type="diamond"/>
            <a:tailEnd len="med" w="med" type="triangle"/>
          </a:ln>
        </p:spPr>
      </p:cxnSp>
      <p:pic>
        <p:nvPicPr>
          <p:cNvPr id="124" name="Google Shape;124;g25499a440ca_3_1"/>
          <p:cNvPicPr preferRelativeResize="0"/>
          <p:nvPr/>
        </p:nvPicPr>
        <p:blipFill rotWithShape="1">
          <a:blip r:embed="rId12">
            <a:alphaModFix/>
          </a:blip>
          <a:srcRect b="0" l="0" r="0" t="0"/>
          <a:stretch/>
        </p:blipFill>
        <p:spPr>
          <a:xfrm>
            <a:off x="4907525" y="3174839"/>
            <a:ext cx="481675" cy="470211"/>
          </a:xfrm>
          <a:prstGeom prst="rect">
            <a:avLst/>
          </a:prstGeom>
          <a:noFill/>
          <a:ln>
            <a:noFill/>
          </a:ln>
        </p:spPr>
      </p:pic>
      <p:sp>
        <p:nvSpPr>
          <p:cNvPr id="125" name="Google Shape;125;g25499a440ca_3_1"/>
          <p:cNvSpPr txBox="1"/>
          <p:nvPr/>
        </p:nvSpPr>
        <p:spPr>
          <a:xfrm>
            <a:off x="3894425" y="3180500"/>
            <a:ext cx="905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595959"/>
                </a:solidFill>
                <a:latin typeface="Arial"/>
                <a:ea typeface="Arial"/>
                <a:cs typeface="Arial"/>
                <a:sym typeface="Arial"/>
              </a:rPr>
              <a:t>complément</a:t>
            </a:r>
            <a:endParaRPr b="1" i="0" sz="900" u="none" cap="none" strike="noStrike">
              <a:solidFill>
                <a:srgbClr val="595959"/>
              </a:solidFill>
              <a:latin typeface="Arial"/>
              <a:ea typeface="Arial"/>
              <a:cs typeface="Arial"/>
              <a:sym typeface="Arial"/>
            </a:endParaRPr>
          </a:p>
        </p:txBody>
      </p:sp>
      <p:sp>
        <p:nvSpPr>
          <p:cNvPr id="126" name="Google Shape;126;g25499a440ca_3_1"/>
          <p:cNvSpPr txBox="1"/>
          <p:nvPr>
            <p:ph idx="4294967295" type="ctrTitle"/>
          </p:nvPr>
        </p:nvSpPr>
        <p:spPr>
          <a:xfrm>
            <a:off x="480914" y="4527834"/>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Architecture</a:t>
            </a:r>
            <a:endParaRPr b="0" i="0" sz="2500" u="none" cap="none" strike="noStrike">
              <a:solidFill>
                <a:srgbClr val="0E3449"/>
              </a:solidFill>
              <a:latin typeface="Inter SemiBold"/>
              <a:ea typeface="Inter SemiBold"/>
              <a:cs typeface="Inter SemiBold"/>
              <a:sym typeface="Inter SemiBold"/>
            </a:endParaRPr>
          </a:p>
        </p:txBody>
      </p:sp>
      <p:pic>
        <p:nvPicPr>
          <p:cNvPr id="127" name="Google Shape;127;g25499a440ca_3_1"/>
          <p:cNvPicPr preferRelativeResize="0"/>
          <p:nvPr/>
        </p:nvPicPr>
        <p:blipFill rotWithShape="1">
          <a:blip r:embed="rId13">
            <a:alphaModFix/>
          </a:blip>
          <a:srcRect b="0" l="0" r="0" t="0"/>
          <a:stretch/>
        </p:blipFill>
        <p:spPr>
          <a:xfrm>
            <a:off x="82375" y="4627550"/>
            <a:ext cx="478875" cy="320331"/>
          </a:xfrm>
          <a:prstGeom prst="rect">
            <a:avLst/>
          </a:prstGeom>
          <a:noFill/>
          <a:ln>
            <a:noFill/>
          </a:ln>
        </p:spPr>
      </p:pic>
      <p:sp>
        <p:nvSpPr>
          <p:cNvPr id="128" name="Google Shape;128;g25499a440ca_3_1"/>
          <p:cNvSpPr txBox="1"/>
          <p:nvPr/>
        </p:nvSpPr>
        <p:spPr>
          <a:xfrm>
            <a:off x="4944250" y="3557450"/>
            <a:ext cx="756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fr" sz="800" u="none" cap="none" strike="noStrike">
                <a:solidFill>
                  <a:srgbClr val="90D0FF"/>
                </a:solidFill>
                <a:latin typeface="Arial"/>
                <a:ea typeface="Arial"/>
                <a:cs typeface="Arial"/>
                <a:sym typeface="Arial"/>
              </a:rPr>
              <a:t>data</a:t>
            </a:r>
            <a:endParaRPr b="0" i="1" sz="800" u="none" cap="none" strike="noStrike">
              <a:solidFill>
                <a:srgbClr val="90D0FF"/>
              </a:solidFill>
              <a:latin typeface="Arial"/>
              <a:ea typeface="Arial"/>
              <a:cs typeface="Arial"/>
              <a:sym typeface="Arial"/>
            </a:endParaRPr>
          </a:p>
        </p:txBody>
      </p:sp>
      <p:sp>
        <p:nvSpPr>
          <p:cNvPr id="129" name="Google Shape;129;g25499a440ca_3_1"/>
          <p:cNvSpPr txBox="1"/>
          <p:nvPr/>
        </p:nvSpPr>
        <p:spPr>
          <a:xfrm>
            <a:off x="5744075" y="3050150"/>
            <a:ext cx="121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1" i="0" lang="fr" sz="700" u="none" cap="none" strike="noStrike">
                <a:solidFill>
                  <a:srgbClr val="FE8918"/>
                </a:solidFill>
                <a:latin typeface="Arial"/>
                <a:ea typeface="Arial"/>
                <a:cs typeface="Arial"/>
                <a:sym typeface="Arial"/>
              </a:rPr>
              <a:t>noms</a:t>
            </a:r>
            <a:r>
              <a:rPr b="1" i="0" lang="fr" sz="700" u="none" cap="none" strike="noStrike">
                <a:solidFill>
                  <a:srgbClr val="595959"/>
                </a:solidFill>
                <a:latin typeface="Arial"/>
                <a:ea typeface="Arial"/>
                <a:cs typeface="Arial"/>
                <a:sym typeface="Arial"/>
              </a:rPr>
              <a:t>, </a:t>
            </a:r>
            <a:r>
              <a:rPr b="1" i="0" lang="fr" sz="700" u="none" cap="none" strike="noStrike">
                <a:solidFill>
                  <a:srgbClr val="234E79"/>
                </a:solidFill>
                <a:latin typeface="Arial"/>
                <a:ea typeface="Arial"/>
                <a:cs typeface="Arial"/>
                <a:sym typeface="Arial"/>
              </a:rPr>
              <a:t>ingrédients </a:t>
            </a:r>
            <a:r>
              <a:rPr b="1" i="0" lang="fr" sz="700" u="none" cap="none" strike="noStrike">
                <a:solidFill>
                  <a:srgbClr val="595959"/>
                </a:solidFill>
                <a:latin typeface="Arial"/>
                <a:ea typeface="Arial"/>
                <a:cs typeface="Arial"/>
                <a:sym typeface="Arial"/>
              </a:rPr>
              <a:t>et complément </a:t>
            </a:r>
            <a:endParaRPr b="1" i="0" sz="700" u="none" cap="none" strike="noStrik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Machine Learning</a:t>
            </a:r>
            <a:endParaRPr b="0" i="0" sz="2500" u="none" cap="none" strike="noStrike">
              <a:solidFill>
                <a:srgbClr val="0E3449"/>
              </a:solidFill>
              <a:latin typeface="Inter SemiBold"/>
              <a:ea typeface="Inter SemiBold"/>
              <a:cs typeface="Inter SemiBold"/>
              <a:sym typeface="Inter SemiBold"/>
            </a:endParaRPr>
          </a:p>
        </p:txBody>
      </p:sp>
      <p:pic>
        <p:nvPicPr>
          <p:cNvPr id="135" name="Google Shape;135;p6"/>
          <p:cNvPicPr preferRelativeResize="0"/>
          <p:nvPr/>
        </p:nvPicPr>
        <p:blipFill rotWithShape="1">
          <a:blip r:embed="rId4">
            <a:alphaModFix/>
          </a:blip>
          <a:srcRect b="0" l="0" r="0" t="0"/>
          <a:stretch/>
        </p:blipFill>
        <p:spPr>
          <a:xfrm>
            <a:off x="463375" y="482852"/>
            <a:ext cx="576900" cy="385904"/>
          </a:xfrm>
          <a:prstGeom prst="rect">
            <a:avLst/>
          </a:prstGeom>
          <a:noFill/>
          <a:ln>
            <a:noFill/>
          </a:ln>
        </p:spPr>
      </p:pic>
      <p:sp>
        <p:nvSpPr>
          <p:cNvPr id="136" name="Google Shape;136;p6"/>
          <p:cNvSpPr/>
          <p:nvPr/>
        </p:nvSpPr>
        <p:spPr>
          <a:xfrm>
            <a:off x="113575" y="47489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6"/>
          <p:cNvPicPr preferRelativeResize="0"/>
          <p:nvPr/>
        </p:nvPicPr>
        <p:blipFill rotWithShape="1">
          <a:blip r:embed="rId5">
            <a:alphaModFix/>
          </a:blip>
          <a:srcRect b="0" l="0" r="0" t="0"/>
          <a:stretch/>
        </p:blipFill>
        <p:spPr>
          <a:xfrm>
            <a:off x="6564095" y="185037"/>
            <a:ext cx="851380" cy="969626"/>
          </a:xfrm>
          <a:prstGeom prst="rect">
            <a:avLst/>
          </a:prstGeom>
          <a:noFill/>
          <a:ln>
            <a:noFill/>
          </a:ln>
        </p:spPr>
      </p:pic>
      <p:sp>
        <p:nvSpPr>
          <p:cNvPr id="138" name="Google Shape;138;p6"/>
          <p:cNvSpPr txBox="1"/>
          <p:nvPr>
            <p:ph idx="1" type="body"/>
          </p:nvPr>
        </p:nvSpPr>
        <p:spPr>
          <a:xfrm>
            <a:off x="279900" y="1172188"/>
            <a:ext cx="8520600" cy="34164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0E3449"/>
              </a:buClr>
              <a:buSzPts val="2500"/>
              <a:buChar char="●"/>
            </a:pPr>
            <a:r>
              <a:rPr lang="fr" sz="2500">
                <a:solidFill>
                  <a:srgbClr val="0E3449"/>
                </a:solidFill>
              </a:rPr>
              <a:t>Objectif : identifier et classifier les ingrédients</a:t>
            </a:r>
            <a:endParaRPr sz="2500">
              <a:solidFill>
                <a:srgbClr val="0E3449"/>
              </a:solidFill>
            </a:endParaRPr>
          </a:p>
          <a:p>
            <a:pPr indent="0" lvl="0" marL="0" rtl="0" algn="l">
              <a:lnSpc>
                <a:spcPct val="100000"/>
              </a:lnSpc>
              <a:spcBef>
                <a:spcPts val="0"/>
              </a:spcBef>
              <a:spcAft>
                <a:spcPts val="0"/>
              </a:spcAft>
              <a:buSzPts val="1800"/>
              <a:buNone/>
            </a:pPr>
            <a:r>
              <a:t/>
            </a:r>
            <a:endParaRPr sz="2500">
              <a:solidFill>
                <a:srgbClr val="0E3449"/>
              </a:solidFill>
            </a:endParaRPr>
          </a:p>
          <a:p>
            <a:pPr indent="-387350" lvl="0" marL="457200" rtl="0" algn="l">
              <a:lnSpc>
                <a:spcPct val="100000"/>
              </a:lnSpc>
              <a:spcBef>
                <a:spcPts val="0"/>
              </a:spcBef>
              <a:spcAft>
                <a:spcPts val="0"/>
              </a:spcAft>
              <a:buClr>
                <a:srgbClr val="0E3449"/>
              </a:buClr>
              <a:buSzPts val="2500"/>
              <a:buChar char="●"/>
            </a:pPr>
            <a:r>
              <a:rPr i="1" lang="fr" sz="2500">
                <a:solidFill>
                  <a:srgbClr val="0E3449"/>
                </a:solidFill>
              </a:rPr>
              <a:t>Technique employée : le transfer learning</a:t>
            </a:r>
            <a:endParaRPr i="1" sz="2500">
              <a:solidFill>
                <a:srgbClr val="0E3449"/>
              </a:solidFill>
            </a:endParaRPr>
          </a:p>
          <a:p>
            <a:pPr indent="0" lvl="0" marL="0" rtl="0" algn="l">
              <a:lnSpc>
                <a:spcPct val="100000"/>
              </a:lnSpc>
              <a:spcBef>
                <a:spcPts val="0"/>
              </a:spcBef>
              <a:spcAft>
                <a:spcPts val="0"/>
              </a:spcAft>
              <a:buSzPts val="1800"/>
              <a:buNone/>
            </a:pPr>
            <a:r>
              <a:t/>
            </a:r>
            <a:endParaRPr i="1" sz="2500">
              <a:solidFill>
                <a:srgbClr val="0E3449"/>
              </a:solidFill>
            </a:endParaRPr>
          </a:p>
          <a:p>
            <a:pPr indent="-387350" lvl="0" marL="457200" rtl="0" algn="l">
              <a:lnSpc>
                <a:spcPct val="100000"/>
              </a:lnSpc>
              <a:spcBef>
                <a:spcPts val="0"/>
              </a:spcBef>
              <a:spcAft>
                <a:spcPts val="0"/>
              </a:spcAft>
              <a:buClr>
                <a:srgbClr val="0E3449"/>
              </a:buClr>
              <a:buSzPts val="2500"/>
              <a:buChar char="●"/>
            </a:pPr>
            <a:r>
              <a:rPr i="1" lang="fr" sz="2500">
                <a:solidFill>
                  <a:srgbClr val="0E3449"/>
                </a:solidFill>
              </a:rPr>
              <a:t>Nos données entraînées sur plusieurs modèles</a:t>
            </a:r>
            <a:endParaRPr i="1" sz="2500">
              <a:solidFill>
                <a:srgbClr val="0E3449"/>
              </a:solidFill>
            </a:endParaRPr>
          </a:p>
          <a:p>
            <a:pPr indent="-355600" lvl="2" marL="1371600" rtl="0" algn="l">
              <a:lnSpc>
                <a:spcPct val="100000"/>
              </a:lnSpc>
              <a:spcBef>
                <a:spcPts val="0"/>
              </a:spcBef>
              <a:spcAft>
                <a:spcPts val="0"/>
              </a:spcAft>
              <a:buClr>
                <a:srgbClr val="0E3449"/>
              </a:buClr>
              <a:buSzPts val="2000"/>
              <a:buChar char="■"/>
            </a:pPr>
            <a:r>
              <a:rPr i="1" lang="fr" sz="2000">
                <a:solidFill>
                  <a:srgbClr val="0E3449"/>
                </a:solidFill>
              </a:rPr>
              <a:t>Mobilenet (classification)</a:t>
            </a:r>
            <a:endParaRPr i="1" sz="2000">
              <a:solidFill>
                <a:srgbClr val="0E3449"/>
              </a:solidFill>
            </a:endParaRPr>
          </a:p>
          <a:p>
            <a:pPr indent="-355600" lvl="2" marL="1371600" rtl="0" algn="l">
              <a:lnSpc>
                <a:spcPct val="100000"/>
              </a:lnSpc>
              <a:spcBef>
                <a:spcPts val="0"/>
              </a:spcBef>
              <a:spcAft>
                <a:spcPts val="0"/>
              </a:spcAft>
              <a:buClr>
                <a:srgbClr val="0E3449"/>
              </a:buClr>
              <a:buSzPts val="2000"/>
              <a:buChar char="■"/>
            </a:pPr>
            <a:r>
              <a:rPr i="1" lang="fr" sz="2000">
                <a:solidFill>
                  <a:srgbClr val="0E3449"/>
                </a:solidFill>
              </a:rPr>
              <a:t>Inception (classification)</a:t>
            </a:r>
            <a:endParaRPr i="1" sz="2000">
              <a:solidFill>
                <a:srgbClr val="0E3449"/>
              </a:solidFill>
            </a:endParaRPr>
          </a:p>
          <a:p>
            <a:pPr indent="-355600" lvl="2" marL="1371600" rtl="0" algn="l">
              <a:lnSpc>
                <a:spcPct val="100000"/>
              </a:lnSpc>
              <a:spcBef>
                <a:spcPts val="0"/>
              </a:spcBef>
              <a:spcAft>
                <a:spcPts val="0"/>
              </a:spcAft>
              <a:buClr>
                <a:srgbClr val="0E3449"/>
              </a:buClr>
              <a:buSzPts val="2000"/>
              <a:buChar char="■"/>
            </a:pPr>
            <a:r>
              <a:rPr i="1" lang="fr" sz="2000">
                <a:solidFill>
                  <a:srgbClr val="0E3449"/>
                </a:solidFill>
              </a:rPr>
              <a:t>Yolo v8 (détection)</a:t>
            </a:r>
            <a:endParaRPr i="1" sz="2500">
              <a:solidFill>
                <a:srgbClr val="0E344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5499a440ca_1_6"/>
          <p:cNvSpPr/>
          <p:nvPr/>
        </p:nvSpPr>
        <p:spPr>
          <a:xfrm>
            <a:off x="5028750" y="1006775"/>
            <a:ext cx="3621900" cy="35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25499a440ca_1_6"/>
          <p:cNvSpPr/>
          <p:nvPr/>
        </p:nvSpPr>
        <p:spPr>
          <a:xfrm>
            <a:off x="353775" y="1430513"/>
            <a:ext cx="4448100" cy="22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5499a440ca_1_6"/>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Génération du dataset</a:t>
            </a:r>
            <a:endParaRPr b="0" i="0" sz="2500" u="none" cap="none" strike="noStrike">
              <a:solidFill>
                <a:srgbClr val="0E3449"/>
              </a:solidFill>
              <a:latin typeface="Inter SemiBold"/>
              <a:ea typeface="Inter SemiBold"/>
              <a:cs typeface="Inter SemiBold"/>
              <a:sym typeface="Inter SemiBold"/>
            </a:endParaRPr>
          </a:p>
        </p:txBody>
      </p:sp>
      <p:pic>
        <p:nvPicPr>
          <p:cNvPr id="146" name="Google Shape;146;g25499a440ca_1_6"/>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147" name="Google Shape;147;g25499a440ca_1_6"/>
          <p:cNvSpPr/>
          <p:nvPr/>
        </p:nvSpPr>
        <p:spPr>
          <a:xfrm>
            <a:off x="113575" y="47489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g25499a440ca_1_6"/>
          <p:cNvPicPr preferRelativeResize="0"/>
          <p:nvPr/>
        </p:nvPicPr>
        <p:blipFill rotWithShape="1">
          <a:blip r:embed="rId4">
            <a:alphaModFix/>
          </a:blip>
          <a:srcRect b="0" l="0" r="0" t="0"/>
          <a:stretch/>
        </p:blipFill>
        <p:spPr>
          <a:xfrm>
            <a:off x="7980920" y="182850"/>
            <a:ext cx="851380" cy="969626"/>
          </a:xfrm>
          <a:prstGeom prst="rect">
            <a:avLst/>
          </a:prstGeom>
          <a:noFill/>
          <a:ln>
            <a:noFill/>
          </a:ln>
        </p:spPr>
      </p:pic>
      <p:pic>
        <p:nvPicPr>
          <p:cNvPr id="149" name="Google Shape;149;g25499a440ca_1_6"/>
          <p:cNvPicPr preferRelativeResize="0"/>
          <p:nvPr/>
        </p:nvPicPr>
        <p:blipFill rotWithShape="1">
          <a:blip r:embed="rId5">
            <a:alphaModFix/>
          </a:blip>
          <a:srcRect b="0" l="0" r="0" t="0"/>
          <a:stretch/>
        </p:blipFill>
        <p:spPr>
          <a:xfrm>
            <a:off x="1561276" y="1811600"/>
            <a:ext cx="1499858" cy="1504025"/>
          </a:xfrm>
          <a:prstGeom prst="rect">
            <a:avLst/>
          </a:prstGeom>
          <a:noFill/>
          <a:ln>
            <a:noFill/>
          </a:ln>
        </p:spPr>
      </p:pic>
      <p:pic>
        <p:nvPicPr>
          <p:cNvPr id="150" name="Google Shape;150;g25499a440ca_1_6"/>
          <p:cNvPicPr preferRelativeResize="0"/>
          <p:nvPr/>
        </p:nvPicPr>
        <p:blipFill rotWithShape="1">
          <a:blip r:embed="rId6">
            <a:alphaModFix/>
          </a:blip>
          <a:srcRect b="0" l="0" r="0" t="0"/>
          <a:stretch/>
        </p:blipFill>
        <p:spPr>
          <a:xfrm>
            <a:off x="3230692" y="1813679"/>
            <a:ext cx="1499858" cy="1499874"/>
          </a:xfrm>
          <a:prstGeom prst="rect">
            <a:avLst/>
          </a:prstGeom>
          <a:noFill/>
          <a:ln>
            <a:noFill/>
          </a:ln>
        </p:spPr>
      </p:pic>
      <p:pic>
        <p:nvPicPr>
          <p:cNvPr id="151" name="Google Shape;151;g25499a440ca_1_6"/>
          <p:cNvPicPr preferRelativeResize="0"/>
          <p:nvPr/>
        </p:nvPicPr>
        <p:blipFill rotWithShape="1">
          <a:blip r:embed="rId7">
            <a:alphaModFix/>
          </a:blip>
          <a:srcRect b="0" l="0" r="0" t="0"/>
          <a:stretch/>
        </p:blipFill>
        <p:spPr>
          <a:xfrm>
            <a:off x="602275" y="2163082"/>
            <a:ext cx="654496" cy="654503"/>
          </a:xfrm>
          <a:prstGeom prst="rect">
            <a:avLst/>
          </a:prstGeom>
          <a:noFill/>
          <a:ln>
            <a:noFill/>
          </a:ln>
        </p:spPr>
      </p:pic>
      <p:sp>
        <p:nvSpPr>
          <p:cNvPr id="152" name="Google Shape;152;g25499a440ca_1_6"/>
          <p:cNvSpPr txBox="1"/>
          <p:nvPr>
            <p:ph idx="1" type="body"/>
          </p:nvPr>
        </p:nvSpPr>
        <p:spPr>
          <a:xfrm>
            <a:off x="4976331" y="1014900"/>
            <a:ext cx="3674400" cy="316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fr" sz="1500">
                <a:solidFill>
                  <a:srgbClr val="0E3449"/>
                </a:solidFill>
              </a:rPr>
              <a:t>Résultat après l'entraînement</a:t>
            </a:r>
            <a:endParaRPr b="1" sz="1500">
              <a:solidFill>
                <a:srgbClr val="0E3449"/>
              </a:solidFill>
            </a:endParaRPr>
          </a:p>
        </p:txBody>
      </p:sp>
      <p:pic>
        <p:nvPicPr>
          <p:cNvPr id="153" name="Google Shape;153;g25499a440ca_1_6"/>
          <p:cNvPicPr preferRelativeResize="0"/>
          <p:nvPr/>
        </p:nvPicPr>
        <p:blipFill rotWithShape="1">
          <a:blip r:embed="rId8">
            <a:alphaModFix/>
          </a:blip>
          <a:srcRect b="50556" l="50692" r="0" t="0"/>
          <a:stretch/>
        </p:blipFill>
        <p:spPr>
          <a:xfrm>
            <a:off x="5215038" y="1313726"/>
            <a:ext cx="3196976" cy="3205850"/>
          </a:xfrm>
          <a:prstGeom prst="rect">
            <a:avLst/>
          </a:prstGeom>
          <a:noFill/>
          <a:ln>
            <a:noFill/>
          </a:ln>
        </p:spPr>
      </p:pic>
      <p:sp>
        <p:nvSpPr>
          <p:cNvPr id="154" name="Google Shape;154;g25499a440ca_1_6"/>
          <p:cNvSpPr txBox="1"/>
          <p:nvPr/>
        </p:nvSpPr>
        <p:spPr>
          <a:xfrm>
            <a:off x="602275" y="1451850"/>
            <a:ext cx="430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fr" sz="1500" u="none" cap="none" strike="noStrike">
                <a:solidFill>
                  <a:srgbClr val="0E3449"/>
                </a:solidFill>
                <a:latin typeface="Arial"/>
                <a:ea typeface="Arial"/>
                <a:cs typeface="Arial"/>
                <a:sym typeface="Arial"/>
              </a:rPr>
              <a:t>Création du dataset en Python</a:t>
            </a:r>
            <a:endParaRPr b="1" i="0" sz="1500" u="none" cap="none" strike="noStrike">
              <a:solidFill>
                <a:srgbClr val="0E344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25499a440ca_1_6"/>
          <p:cNvSpPr txBox="1"/>
          <p:nvPr/>
        </p:nvSpPr>
        <p:spPr>
          <a:xfrm>
            <a:off x="783325" y="3816725"/>
            <a:ext cx="613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fr" sz="800" u="none" cap="none" strike="noStrike">
                <a:solidFill>
                  <a:srgbClr val="CC0000"/>
                </a:solidFill>
                <a:latin typeface="Arial"/>
                <a:ea typeface="Arial"/>
                <a:cs typeface="Arial"/>
                <a:sym typeface="Arial"/>
              </a:rPr>
              <a:t>108</a:t>
            </a:r>
            <a:r>
              <a:rPr b="0" i="0" lang="fr" sz="800" u="none" cap="none" strike="noStrike">
                <a:solidFill>
                  <a:srgbClr val="000000"/>
                </a:solidFill>
                <a:latin typeface="Arial"/>
                <a:ea typeface="Arial"/>
                <a:cs typeface="Arial"/>
                <a:sym typeface="Arial"/>
              </a:rPr>
              <a:t> </a:t>
            </a:r>
            <a:r>
              <a:rPr b="1" i="0" lang="fr" sz="800" u="none" cap="none" strike="noStrike">
                <a:solidFill>
                  <a:srgbClr val="E69138"/>
                </a:solidFill>
                <a:latin typeface="Arial"/>
                <a:ea typeface="Arial"/>
                <a:cs typeface="Arial"/>
                <a:sym typeface="Arial"/>
              </a:rPr>
              <a:t>0.37519290123456794</a:t>
            </a:r>
            <a:r>
              <a:rPr b="0" i="0" lang="fr" sz="800" u="none" cap="none" strike="noStrike">
                <a:solidFill>
                  <a:srgbClr val="000000"/>
                </a:solidFill>
                <a:latin typeface="Arial"/>
                <a:ea typeface="Arial"/>
                <a:cs typeface="Arial"/>
                <a:sym typeface="Arial"/>
              </a:rPr>
              <a:t> </a:t>
            </a:r>
            <a:r>
              <a:rPr b="1" i="0" lang="fr" sz="800" u="none" cap="none" strike="noStrike">
                <a:solidFill>
                  <a:srgbClr val="6AA84F"/>
                </a:solidFill>
                <a:latin typeface="Arial"/>
                <a:ea typeface="Arial"/>
                <a:cs typeface="Arial"/>
                <a:sym typeface="Arial"/>
              </a:rPr>
              <a:t>0.47241512345679015 </a:t>
            </a:r>
            <a:r>
              <a:rPr b="1" i="0" lang="fr" sz="800" u="none" cap="none" strike="noStrike">
                <a:solidFill>
                  <a:srgbClr val="1155CC"/>
                </a:solidFill>
                <a:latin typeface="Arial"/>
                <a:ea typeface="Arial"/>
                <a:cs typeface="Arial"/>
                <a:sym typeface="Arial"/>
              </a:rPr>
              <a:t>0.1388888888888889</a:t>
            </a:r>
            <a:r>
              <a:rPr b="0" i="0" lang="fr" sz="800" u="none" cap="none" strike="noStrike">
                <a:solidFill>
                  <a:srgbClr val="000000"/>
                </a:solidFill>
                <a:latin typeface="Arial"/>
                <a:ea typeface="Arial"/>
                <a:cs typeface="Arial"/>
                <a:sym typeface="Arial"/>
              </a:rPr>
              <a:t> </a:t>
            </a:r>
            <a:r>
              <a:rPr b="1" i="0" lang="fr" sz="800" u="none" cap="none" strike="noStrike">
                <a:solidFill>
                  <a:srgbClr val="741B47"/>
                </a:solidFill>
                <a:latin typeface="Arial"/>
                <a:ea typeface="Arial"/>
                <a:cs typeface="Arial"/>
                <a:sym typeface="Arial"/>
              </a:rPr>
              <a:t>0.1388888888888889</a:t>
            </a:r>
            <a:endParaRPr b="1" i="0" sz="800" u="none" cap="none" strike="noStrike">
              <a:solidFill>
                <a:srgbClr val="741B4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108 0.5974151234567902 0.5557484567901235 0.1388888888888889 0.1388888888888889</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500" u="none" cap="none" strike="noStrike">
                <a:solidFill>
                  <a:srgbClr val="0E3449"/>
                </a:solidFill>
                <a:latin typeface="Inter SemiBold"/>
                <a:ea typeface="Inter SemiBold"/>
                <a:cs typeface="Inter SemiBold"/>
                <a:sym typeface="Inter SemiBold"/>
              </a:rPr>
              <a:t>Amélioration, développement</a:t>
            </a:r>
            <a:endParaRPr b="0" i="0" sz="2500" u="none" cap="none" strike="noStrike">
              <a:solidFill>
                <a:srgbClr val="0E3449"/>
              </a:solidFill>
              <a:latin typeface="Inter SemiBold"/>
              <a:ea typeface="Inter SemiBold"/>
              <a:cs typeface="Inter SemiBold"/>
              <a:sym typeface="Inter SemiBold"/>
            </a:endParaRPr>
          </a:p>
        </p:txBody>
      </p:sp>
      <p:pic>
        <p:nvPicPr>
          <p:cNvPr id="161" name="Google Shape;161;p8"/>
          <p:cNvPicPr preferRelativeResize="0"/>
          <p:nvPr/>
        </p:nvPicPr>
        <p:blipFill rotWithShape="1">
          <a:blip r:embed="rId4">
            <a:alphaModFix/>
          </a:blip>
          <a:srcRect b="0" l="0" r="0" t="0"/>
          <a:stretch/>
        </p:blipFill>
        <p:spPr>
          <a:xfrm>
            <a:off x="463375" y="482852"/>
            <a:ext cx="576900" cy="385904"/>
          </a:xfrm>
          <a:prstGeom prst="rect">
            <a:avLst/>
          </a:prstGeom>
          <a:noFill/>
          <a:ln>
            <a:noFill/>
          </a:ln>
        </p:spPr>
      </p:pic>
      <p:sp>
        <p:nvSpPr>
          <p:cNvPr id="162" name="Google Shape;162;p8"/>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8"/>
          <p:cNvPicPr preferRelativeResize="0"/>
          <p:nvPr/>
        </p:nvPicPr>
        <p:blipFill rotWithShape="1">
          <a:blip r:embed="rId5">
            <a:alphaModFix/>
          </a:blip>
          <a:srcRect b="0" l="0" r="0" t="0"/>
          <a:stretch/>
        </p:blipFill>
        <p:spPr>
          <a:xfrm>
            <a:off x="7980920" y="182850"/>
            <a:ext cx="851380" cy="969626"/>
          </a:xfrm>
          <a:prstGeom prst="rect">
            <a:avLst/>
          </a:prstGeom>
          <a:noFill/>
          <a:ln>
            <a:noFill/>
          </a:ln>
        </p:spPr>
      </p:pic>
      <p:sp>
        <p:nvSpPr>
          <p:cNvPr id="164" name="Google Shape;164;p8"/>
          <p:cNvSpPr txBox="1"/>
          <p:nvPr>
            <p:ph idx="1" type="body"/>
          </p:nvPr>
        </p:nvSpPr>
        <p:spPr>
          <a:xfrm>
            <a:off x="463375" y="1530950"/>
            <a:ext cx="8510700" cy="29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fr" sz="1600">
                <a:solidFill>
                  <a:srgbClr val="0E3449"/>
                </a:solidFill>
              </a:rPr>
              <a:t>Améliorations futures</a:t>
            </a:r>
            <a:br>
              <a:rPr b="1" lang="fr" sz="1600">
                <a:solidFill>
                  <a:srgbClr val="0E3449"/>
                </a:solidFill>
              </a:rPr>
            </a:br>
            <a:endParaRPr b="1" sz="100">
              <a:solidFill>
                <a:srgbClr val="0E3449"/>
              </a:solidFill>
            </a:endParaRPr>
          </a:p>
          <a:p>
            <a:pPr indent="-330200" lvl="0" marL="457200" rtl="0" algn="l">
              <a:lnSpc>
                <a:spcPct val="115000"/>
              </a:lnSpc>
              <a:spcBef>
                <a:spcPts val="1200"/>
              </a:spcBef>
              <a:spcAft>
                <a:spcPts val="0"/>
              </a:spcAft>
              <a:buClr>
                <a:schemeClr val="dk1"/>
              </a:buClr>
              <a:buSzPts val="1600"/>
              <a:buChar char="●"/>
            </a:pPr>
            <a:r>
              <a:rPr lang="fr" sz="1600">
                <a:solidFill>
                  <a:schemeClr val="dk1"/>
                </a:solidFill>
              </a:rPr>
              <a:t>Reconnaissance sur vidéo</a:t>
            </a:r>
            <a:endParaRPr sz="1600">
              <a:solidFill>
                <a:schemeClr val="dk1"/>
              </a:solidFill>
            </a:endParaRPr>
          </a:p>
          <a:p>
            <a:pPr indent="0" lvl="0" marL="0" rtl="0" algn="l">
              <a:lnSpc>
                <a:spcPct val="115000"/>
              </a:lnSpc>
              <a:spcBef>
                <a:spcPts val="1200"/>
              </a:spcBef>
              <a:spcAft>
                <a:spcPts val="0"/>
              </a:spcAft>
              <a:buSzPts val="1800"/>
              <a:buNone/>
            </a:pPr>
            <a:r>
              <a:t/>
            </a:r>
            <a:endParaRPr sz="100">
              <a:solidFill>
                <a:schemeClr val="dk1"/>
              </a:solidFill>
            </a:endParaRPr>
          </a:p>
          <a:p>
            <a:pPr indent="-330200" lvl="0" marL="457200" rtl="0" algn="l">
              <a:lnSpc>
                <a:spcPct val="115000"/>
              </a:lnSpc>
              <a:spcBef>
                <a:spcPts val="1200"/>
              </a:spcBef>
              <a:spcAft>
                <a:spcPts val="0"/>
              </a:spcAft>
              <a:buClr>
                <a:schemeClr val="dk1"/>
              </a:buClr>
              <a:buSzPts val="1600"/>
              <a:buChar char="●"/>
            </a:pPr>
            <a:r>
              <a:rPr lang="fr" sz="1600">
                <a:solidFill>
                  <a:schemeClr val="dk1"/>
                </a:solidFill>
              </a:rPr>
              <a:t>Le réfrigérateur “intelligent”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fr" sz="1600">
                <a:solidFill>
                  <a:schemeClr val="dk1"/>
                </a:solidFill>
              </a:rPr>
              <a:t>Objets connectés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fr" sz="1600">
                <a:solidFill>
                  <a:schemeClr val="dk1"/>
                </a:solidFill>
              </a:rPr>
              <a:t>Pérennité des aliments</a:t>
            </a:r>
            <a:br>
              <a:rPr lang="fr"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fr" sz="1600">
                <a:solidFill>
                  <a:schemeClr val="dk1"/>
                </a:solidFill>
              </a:rPr>
              <a:t>Collaborer avec des industriels</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168" name="Shape 168"/>
        <p:cNvGrpSpPr/>
        <p:nvPr/>
      </p:nvGrpSpPr>
      <p:grpSpPr>
        <a:xfrm>
          <a:off x="0" y="0"/>
          <a:ext cx="0" cy="0"/>
          <a:chOff x="0" y="0"/>
          <a:chExt cx="0" cy="0"/>
        </a:xfrm>
      </p:grpSpPr>
      <p:pic>
        <p:nvPicPr>
          <p:cNvPr id="169" name="Google Shape;169;g2552b0ca2e1_0_13"/>
          <p:cNvPicPr preferRelativeResize="0"/>
          <p:nvPr/>
        </p:nvPicPr>
        <p:blipFill rotWithShape="1">
          <a:blip r:embed="rId3">
            <a:alphaModFix/>
          </a:blip>
          <a:srcRect b="0" l="0" r="0" t="0"/>
          <a:stretch/>
        </p:blipFill>
        <p:spPr>
          <a:xfrm>
            <a:off x="4514775" y="3387625"/>
            <a:ext cx="4599299" cy="2136876"/>
          </a:xfrm>
          <a:prstGeom prst="rect">
            <a:avLst/>
          </a:prstGeom>
          <a:noFill/>
          <a:ln>
            <a:noFill/>
          </a:ln>
        </p:spPr>
      </p:pic>
      <p:pic>
        <p:nvPicPr>
          <p:cNvPr id="170" name="Google Shape;170;g2552b0ca2e1_0_13"/>
          <p:cNvPicPr preferRelativeResize="0"/>
          <p:nvPr/>
        </p:nvPicPr>
        <p:blipFill rotWithShape="1">
          <a:blip r:embed="rId4">
            <a:alphaModFix/>
          </a:blip>
          <a:srcRect b="0" l="0" r="0" t="0"/>
          <a:stretch/>
        </p:blipFill>
        <p:spPr>
          <a:xfrm>
            <a:off x="425250" y="412400"/>
            <a:ext cx="797425" cy="839825"/>
          </a:xfrm>
          <a:prstGeom prst="rect">
            <a:avLst/>
          </a:prstGeom>
          <a:noFill/>
          <a:ln>
            <a:noFill/>
          </a:ln>
        </p:spPr>
      </p:pic>
      <p:pic>
        <p:nvPicPr>
          <p:cNvPr id="171" name="Google Shape;171;g2552b0ca2e1_0_13"/>
          <p:cNvPicPr preferRelativeResize="0"/>
          <p:nvPr/>
        </p:nvPicPr>
        <p:blipFill rotWithShape="1">
          <a:blip r:embed="rId5">
            <a:alphaModFix/>
          </a:blip>
          <a:srcRect b="0" l="0" r="0" t="0"/>
          <a:stretch/>
        </p:blipFill>
        <p:spPr>
          <a:xfrm>
            <a:off x="304800" y="2450317"/>
            <a:ext cx="8441996" cy="784908"/>
          </a:xfrm>
          <a:prstGeom prst="rect">
            <a:avLst/>
          </a:prstGeom>
          <a:noFill/>
          <a:ln>
            <a:noFill/>
          </a:ln>
        </p:spPr>
      </p:pic>
      <p:pic>
        <p:nvPicPr>
          <p:cNvPr id="172" name="Google Shape;172;g2552b0ca2e1_0_13"/>
          <p:cNvPicPr preferRelativeResize="0"/>
          <p:nvPr/>
        </p:nvPicPr>
        <p:blipFill rotWithShape="1">
          <a:blip r:embed="rId6">
            <a:alphaModFix/>
          </a:blip>
          <a:srcRect b="0" l="0" r="0" t="0"/>
          <a:stretch/>
        </p:blipFill>
        <p:spPr>
          <a:xfrm>
            <a:off x="631200" y="1480825"/>
            <a:ext cx="7943197" cy="8932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